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0" r:id="rId15"/>
    <p:sldId id="268" r:id="rId16"/>
    <p:sldId id="270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66" d="100"/>
          <a:sy n="66" d="100"/>
        </p:scale>
        <p:origin x="105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FD344-84BC-4EF3-942C-B9AD8898E67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0E7FD-A16B-4486-9973-78C33B741A22}">
      <dgm:prSet phldrT="[Текст]" custT="1"/>
      <dgm:spPr/>
      <dgm:t>
        <a:bodyPr/>
        <a:lstStyle/>
        <a:p>
          <a:r>
            <a:rPr lang="ru-RU" sz="1600" dirty="0"/>
            <a:t>Открытость</a:t>
          </a:r>
          <a:endParaRPr lang="ru-RU" sz="1300" dirty="0"/>
        </a:p>
      </dgm:t>
    </dgm:pt>
    <dgm:pt modelId="{DD58DBDE-A955-434D-8EB9-FD7CD5A43705}" type="parTrans" cxnId="{C43E8E24-5515-4B64-8D2F-7D71D0F76223}">
      <dgm:prSet/>
      <dgm:spPr/>
      <dgm:t>
        <a:bodyPr/>
        <a:lstStyle/>
        <a:p>
          <a:endParaRPr lang="ru-RU"/>
        </a:p>
      </dgm:t>
    </dgm:pt>
    <dgm:pt modelId="{79D32075-DF8E-4E09-8A21-86BDBBE59256}" type="sibTrans" cxnId="{C43E8E24-5515-4B64-8D2F-7D71D0F76223}">
      <dgm:prSet/>
      <dgm:spPr/>
      <dgm:t>
        <a:bodyPr/>
        <a:lstStyle/>
        <a:p>
          <a:endParaRPr lang="ru-RU"/>
        </a:p>
      </dgm:t>
    </dgm:pt>
    <dgm:pt modelId="{94D7BB7C-03C0-4CF4-AA48-C4C7781BE3C7}">
      <dgm:prSet phldrT="[Текст]" custT="1"/>
      <dgm:spPr/>
      <dgm:t>
        <a:bodyPr/>
        <a:lstStyle/>
        <a:p>
          <a:r>
            <a:rPr lang="ru-RU" sz="1600" dirty="0"/>
            <a:t>Автономность</a:t>
          </a:r>
          <a:endParaRPr lang="ru-RU" sz="1200" dirty="0"/>
        </a:p>
      </dgm:t>
    </dgm:pt>
    <dgm:pt modelId="{E3B1DE80-BCE6-48A7-A2CE-418803FE767D}" type="parTrans" cxnId="{529F06FF-46B0-42AF-BF5E-F65CE559910E}">
      <dgm:prSet/>
      <dgm:spPr/>
      <dgm:t>
        <a:bodyPr/>
        <a:lstStyle/>
        <a:p>
          <a:endParaRPr lang="ru-RU"/>
        </a:p>
      </dgm:t>
    </dgm:pt>
    <dgm:pt modelId="{C9F58B27-AEBB-4C85-A309-E9AAD3F37F6B}" type="sibTrans" cxnId="{529F06FF-46B0-42AF-BF5E-F65CE559910E}">
      <dgm:prSet/>
      <dgm:spPr/>
      <dgm:t>
        <a:bodyPr/>
        <a:lstStyle/>
        <a:p>
          <a:endParaRPr lang="ru-RU"/>
        </a:p>
      </dgm:t>
    </dgm:pt>
    <dgm:pt modelId="{1E7910DE-6119-428C-8068-94BB2D844DB4}">
      <dgm:prSet phldrT="[Текст]" custT="1"/>
      <dgm:spPr/>
      <dgm:t>
        <a:bodyPr/>
        <a:lstStyle/>
        <a:p>
          <a:r>
            <a:rPr lang="ru-RU" sz="1600" dirty="0" err="1"/>
            <a:t>Эмерджентность</a:t>
          </a:r>
          <a:endParaRPr lang="ru-RU" sz="1800" dirty="0"/>
        </a:p>
      </dgm:t>
    </dgm:pt>
    <dgm:pt modelId="{B2D942C8-3030-49CF-9AC3-A9E21346EDA2}" type="parTrans" cxnId="{A8C11C33-1D54-44A6-8EBC-0A16D213D68C}">
      <dgm:prSet/>
      <dgm:spPr/>
      <dgm:t>
        <a:bodyPr/>
        <a:lstStyle/>
        <a:p>
          <a:endParaRPr lang="ru-RU"/>
        </a:p>
      </dgm:t>
    </dgm:pt>
    <dgm:pt modelId="{BCFB3150-569F-4C70-9628-25CA03D26B70}" type="sibTrans" cxnId="{A8C11C33-1D54-44A6-8EBC-0A16D213D68C}">
      <dgm:prSet/>
      <dgm:spPr/>
      <dgm:t>
        <a:bodyPr/>
        <a:lstStyle/>
        <a:p>
          <a:endParaRPr lang="ru-RU"/>
        </a:p>
      </dgm:t>
    </dgm:pt>
    <dgm:pt modelId="{D0584934-57D8-497C-B199-823445937F33}">
      <dgm:prSet phldrT="[Текст]" custT="1"/>
      <dgm:spPr/>
      <dgm:t>
        <a:bodyPr/>
        <a:lstStyle/>
        <a:p>
          <a:r>
            <a:rPr lang="ru-RU" sz="1800" dirty="0"/>
            <a:t>Разнообразие</a:t>
          </a:r>
          <a:r>
            <a:rPr lang="ru-RU" sz="1300" dirty="0"/>
            <a:t> </a:t>
          </a:r>
        </a:p>
      </dgm:t>
    </dgm:pt>
    <dgm:pt modelId="{48667A2C-0B02-4D5E-9CE7-8278DF9DC48A}" type="parTrans" cxnId="{12FBEE6D-ADC3-437F-8019-8445397555F7}">
      <dgm:prSet/>
      <dgm:spPr/>
      <dgm:t>
        <a:bodyPr/>
        <a:lstStyle/>
        <a:p>
          <a:endParaRPr lang="ru-RU"/>
        </a:p>
      </dgm:t>
    </dgm:pt>
    <dgm:pt modelId="{F9C5D366-6BA9-4B5F-82FE-CC05F1A179B0}" type="sibTrans" cxnId="{12FBEE6D-ADC3-437F-8019-8445397555F7}">
      <dgm:prSet/>
      <dgm:spPr/>
      <dgm:t>
        <a:bodyPr/>
        <a:lstStyle/>
        <a:p>
          <a:endParaRPr lang="ru-RU"/>
        </a:p>
      </dgm:t>
    </dgm:pt>
    <dgm:pt modelId="{3787FDE0-7CFE-449C-9379-0F2B9F9DEFBE}">
      <dgm:prSet phldrT="[Текст]" custT="1"/>
      <dgm:spPr/>
      <dgm:t>
        <a:bodyPr/>
        <a:lstStyle/>
        <a:p>
          <a:r>
            <a:rPr lang="ru-RU" sz="1400" dirty="0"/>
            <a:t>Саморегуляция</a:t>
          </a:r>
          <a:endParaRPr lang="ru-RU" sz="1200" dirty="0"/>
        </a:p>
      </dgm:t>
    </dgm:pt>
    <dgm:pt modelId="{3DAF59F8-5339-4C2A-BA66-C30FE2455283}" type="parTrans" cxnId="{E6ED3988-3650-4EAF-87E2-13ACAEEDFC1B}">
      <dgm:prSet/>
      <dgm:spPr/>
      <dgm:t>
        <a:bodyPr/>
        <a:lstStyle/>
        <a:p>
          <a:endParaRPr lang="ru-RU"/>
        </a:p>
      </dgm:t>
    </dgm:pt>
    <dgm:pt modelId="{441B2309-485C-4A47-9A1A-020B2E2BC06B}" type="sibTrans" cxnId="{E6ED3988-3650-4EAF-87E2-13ACAEEDFC1B}">
      <dgm:prSet/>
      <dgm:spPr/>
      <dgm:t>
        <a:bodyPr/>
        <a:lstStyle/>
        <a:p>
          <a:endParaRPr lang="ru-RU"/>
        </a:p>
      </dgm:t>
    </dgm:pt>
    <dgm:pt modelId="{9B541B61-CFCB-4CBA-8396-998B5E51CEB8}">
      <dgm:prSet phldrT="[Текст]" custT="1"/>
      <dgm:spPr/>
      <dgm:t>
        <a:bodyPr/>
        <a:lstStyle/>
        <a:p>
          <a:r>
            <a:rPr lang="ru-RU" sz="1600" dirty="0"/>
            <a:t>Размытость границ</a:t>
          </a:r>
        </a:p>
      </dgm:t>
    </dgm:pt>
    <dgm:pt modelId="{2E7135BE-8BF3-4699-8665-89D079D82E8E}" type="parTrans" cxnId="{B54F20AE-BCFB-4BBF-8286-184F0177A97B}">
      <dgm:prSet/>
      <dgm:spPr/>
      <dgm:t>
        <a:bodyPr/>
        <a:lstStyle/>
        <a:p>
          <a:endParaRPr lang="ru-RU"/>
        </a:p>
      </dgm:t>
    </dgm:pt>
    <dgm:pt modelId="{10734120-8F6B-493E-A5B0-B2614989963B}" type="sibTrans" cxnId="{B54F20AE-BCFB-4BBF-8286-184F0177A97B}">
      <dgm:prSet/>
      <dgm:spPr/>
      <dgm:t>
        <a:bodyPr/>
        <a:lstStyle/>
        <a:p>
          <a:endParaRPr lang="ru-RU"/>
        </a:p>
      </dgm:t>
    </dgm:pt>
    <dgm:pt modelId="{842703C7-5DBD-43DE-8260-3682C7EAFC62}">
      <dgm:prSet phldrT="[Текст]" custT="1"/>
      <dgm:spPr/>
      <dgm:t>
        <a:bodyPr/>
        <a:lstStyle/>
        <a:p>
          <a:r>
            <a:rPr lang="ru-RU" sz="1400" dirty="0"/>
            <a:t>Интенсивный обмен в-в и энергии</a:t>
          </a:r>
        </a:p>
      </dgm:t>
    </dgm:pt>
    <dgm:pt modelId="{02497DA4-20D2-45D0-8819-41298999DF90}" type="parTrans" cxnId="{217E078E-5DF1-4291-BE5A-B78D312CDBC3}">
      <dgm:prSet/>
      <dgm:spPr/>
      <dgm:t>
        <a:bodyPr/>
        <a:lstStyle/>
        <a:p>
          <a:endParaRPr lang="ru-RU"/>
        </a:p>
      </dgm:t>
    </dgm:pt>
    <dgm:pt modelId="{8200EBDD-74CC-42C4-A84A-30F5C40F4AF9}" type="sibTrans" cxnId="{217E078E-5DF1-4291-BE5A-B78D312CDBC3}">
      <dgm:prSet/>
      <dgm:spPr/>
      <dgm:t>
        <a:bodyPr/>
        <a:lstStyle/>
        <a:p>
          <a:endParaRPr lang="ru-RU"/>
        </a:p>
      </dgm:t>
    </dgm:pt>
    <dgm:pt modelId="{AA78B28E-F0E1-43E0-AED0-F9CDFE03D754}" type="pres">
      <dgm:prSet presAssocID="{4FFFD344-84BC-4EF3-942C-B9AD8898E67F}" presName="diagram" presStyleCnt="0">
        <dgm:presLayoutVars>
          <dgm:dir/>
          <dgm:resizeHandles/>
        </dgm:presLayoutVars>
      </dgm:prSet>
      <dgm:spPr/>
    </dgm:pt>
    <dgm:pt modelId="{F30736B1-3485-435F-90D0-2B32EC43548F}" type="pres">
      <dgm:prSet presAssocID="{E1B0E7FD-A16B-4486-9973-78C33B741A22}" presName="firstNode" presStyleLbl="node1" presStyleIdx="0" presStyleCnt="7" custLinFactNeighborX="-7244" custLinFactNeighborY="-8116">
        <dgm:presLayoutVars>
          <dgm:bulletEnabled val="1"/>
        </dgm:presLayoutVars>
      </dgm:prSet>
      <dgm:spPr/>
    </dgm:pt>
    <dgm:pt modelId="{405077B2-E709-4B3D-9F96-ADF6958B9793}" type="pres">
      <dgm:prSet presAssocID="{79D32075-DF8E-4E09-8A21-86BDBBE59256}" presName="sibTrans" presStyleLbl="sibTrans2D1" presStyleIdx="0" presStyleCnt="6"/>
      <dgm:spPr/>
    </dgm:pt>
    <dgm:pt modelId="{E6397735-99A9-4DCF-8DE5-88CEAE931830}" type="pres">
      <dgm:prSet presAssocID="{94D7BB7C-03C0-4CF4-AA48-C4C7781BE3C7}" presName="middleNode" presStyleCnt="0"/>
      <dgm:spPr/>
    </dgm:pt>
    <dgm:pt modelId="{7523E2E1-A5A4-4EAD-938C-6B53C896F52D}" type="pres">
      <dgm:prSet presAssocID="{94D7BB7C-03C0-4CF4-AA48-C4C7781BE3C7}" presName="padding" presStyleLbl="node1" presStyleIdx="0" presStyleCnt="7"/>
      <dgm:spPr/>
    </dgm:pt>
    <dgm:pt modelId="{E01D619F-2886-497B-AF71-38B4EC3141E5}" type="pres">
      <dgm:prSet presAssocID="{94D7BB7C-03C0-4CF4-AA48-C4C7781BE3C7}" presName="shape" presStyleLbl="node1" presStyleIdx="1" presStyleCnt="7" custScaleX="142814" custScaleY="152168" custLinFactNeighborX="45581" custLinFactNeighborY="-7262">
        <dgm:presLayoutVars>
          <dgm:bulletEnabled val="1"/>
        </dgm:presLayoutVars>
      </dgm:prSet>
      <dgm:spPr/>
    </dgm:pt>
    <dgm:pt modelId="{404DE982-19FF-4580-A0CA-D8D512F11A02}" type="pres">
      <dgm:prSet presAssocID="{C9F58B27-AEBB-4C85-A309-E9AAD3F37F6B}" presName="sibTrans" presStyleLbl="sibTrans2D1" presStyleIdx="1" presStyleCnt="6"/>
      <dgm:spPr/>
    </dgm:pt>
    <dgm:pt modelId="{A5B7B57C-0C68-4A7B-AFEB-FCA04C31C045}" type="pres">
      <dgm:prSet presAssocID="{1E7910DE-6119-428C-8068-94BB2D844DB4}" presName="middleNode" presStyleCnt="0"/>
      <dgm:spPr/>
    </dgm:pt>
    <dgm:pt modelId="{4A84FACA-C045-46CB-8E5D-7D6906918375}" type="pres">
      <dgm:prSet presAssocID="{1E7910DE-6119-428C-8068-94BB2D844DB4}" presName="padding" presStyleLbl="node1" presStyleIdx="1" presStyleCnt="7"/>
      <dgm:spPr/>
    </dgm:pt>
    <dgm:pt modelId="{A54CE59B-E114-4BBD-9817-3283B207840A}" type="pres">
      <dgm:prSet presAssocID="{1E7910DE-6119-428C-8068-94BB2D844DB4}" presName="shape" presStyleLbl="node1" presStyleIdx="2" presStyleCnt="7" custScaleX="163608" custScaleY="159186" custLinFactY="-100000" custLinFactNeighborX="-6667" custLinFactNeighborY="-106558">
        <dgm:presLayoutVars>
          <dgm:bulletEnabled val="1"/>
        </dgm:presLayoutVars>
      </dgm:prSet>
      <dgm:spPr/>
    </dgm:pt>
    <dgm:pt modelId="{1D8F2D82-9ED7-40E1-89B2-ED5CF39F749C}" type="pres">
      <dgm:prSet presAssocID="{BCFB3150-569F-4C70-9628-25CA03D26B70}" presName="sibTrans" presStyleLbl="sibTrans2D1" presStyleIdx="2" presStyleCnt="6"/>
      <dgm:spPr/>
    </dgm:pt>
    <dgm:pt modelId="{32F098C8-C45C-4EFC-A93F-F9BAFBAD7413}" type="pres">
      <dgm:prSet presAssocID="{D0584934-57D8-497C-B199-823445937F33}" presName="middleNode" presStyleCnt="0"/>
      <dgm:spPr/>
    </dgm:pt>
    <dgm:pt modelId="{43CC9AA0-C70E-43D4-9EFB-D946E4506047}" type="pres">
      <dgm:prSet presAssocID="{D0584934-57D8-497C-B199-823445937F33}" presName="padding" presStyleLbl="node1" presStyleIdx="2" presStyleCnt="7"/>
      <dgm:spPr/>
    </dgm:pt>
    <dgm:pt modelId="{1DE89144-E3EE-4FA3-8F10-DE93DAA5D8B9}" type="pres">
      <dgm:prSet presAssocID="{D0584934-57D8-497C-B199-823445937F33}" presName="shape" presStyleLbl="node1" presStyleIdx="3" presStyleCnt="7" custScaleX="157367" custScaleY="149926" custLinFactY="100000" custLinFactNeighborX="77482" custLinFactNeighborY="109203">
        <dgm:presLayoutVars>
          <dgm:bulletEnabled val="1"/>
        </dgm:presLayoutVars>
      </dgm:prSet>
      <dgm:spPr/>
    </dgm:pt>
    <dgm:pt modelId="{769E58EC-1990-46F1-B05A-0F71D4FAC84A}" type="pres">
      <dgm:prSet presAssocID="{F9C5D366-6BA9-4B5F-82FE-CC05F1A179B0}" presName="sibTrans" presStyleLbl="sibTrans2D1" presStyleIdx="3" presStyleCnt="6"/>
      <dgm:spPr/>
    </dgm:pt>
    <dgm:pt modelId="{040B5788-ED9B-4B76-A9B3-CB0BBE7F5CF9}" type="pres">
      <dgm:prSet presAssocID="{3787FDE0-7CFE-449C-9379-0F2B9F9DEFBE}" presName="middleNode" presStyleCnt="0"/>
      <dgm:spPr/>
    </dgm:pt>
    <dgm:pt modelId="{2F27D5C5-1109-438C-BB81-DF8D6133E3A5}" type="pres">
      <dgm:prSet presAssocID="{3787FDE0-7CFE-449C-9379-0F2B9F9DEFBE}" presName="padding" presStyleLbl="node1" presStyleIdx="3" presStyleCnt="7"/>
      <dgm:spPr/>
    </dgm:pt>
    <dgm:pt modelId="{0682BA2A-3B1A-413E-A61B-279D6907BC80}" type="pres">
      <dgm:prSet presAssocID="{3787FDE0-7CFE-449C-9379-0F2B9F9DEFBE}" presName="shape" presStyleLbl="node1" presStyleIdx="4" presStyleCnt="7" custScaleX="149688" custScaleY="156540">
        <dgm:presLayoutVars>
          <dgm:bulletEnabled val="1"/>
        </dgm:presLayoutVars>
      </dgm:prSet>
      <dgm:spPr/>
    </dgm:pt>
    <dgm:pt modelId="{09CB6921-ACF7-44FF-A48A-779B3722F1C1}" type="pres">
      <dgm:prSet presAssocID="{441B2309-485C-4A47-9A1A-020B2E2BC06B}" presName="sibTrans" presStyleLbl="sibTrans2D1" presStyleIdx="4" presStyleCnt="6"/>
      <dgm:spPr/>
    </dgm:pt>
    <dgm:pt modelId="{65A31B1A-9DB7-46EC-B91B-79DA79832441}" type="pres">
      <dgm:prSet presAssocID="{9B541B61-CFCB-4CBA-8396-998B5E51CEB8}" presName="middleNode" presStyleCnt="0"/>
      <dgm:spPr/>
    </dgm:pt>
    <dgm:pt modelId="{277F7321-ABF2-43EE-83C8-BC6823701DFC}" type="pres">
      <dgm:prSet presAssocID="{9B541B61-CFCB-4CBA-8396-998B5E51CEB8}" presName="padding" presStyleLbl="node1" presStyleIdx="4" presStyleCnt="7"/>
      <dgm:spPr/>
    </dgm:pt>
    <dgm:pt modelId="{E59707FE-5F34-4E73-B183-433094A79ED6}" type="pres">
      <dgm:prSet presAssocID="{9B541B61-CFCB-4CBA-8396-998B5E51CEB8}" presName="shape" presStyleLbl="node1" presStyleIdx="5" presStyleCnt="7" custScaleX="156734" custScaleY="158670" custLinFactNeighborX="82023" custLinFactNeighborY="189">
        <dgm:presLayoutVars>
          <dgm:bulletEnabled val="1"/>
        </dgm:presLayoutVars>
      </dgm:prSet>
      <dgm:spPr/>
    </dgm:pt>
    <dgm:pt modelId="{DCF07486-77F0-4C47-A264-55AC4E49B772}" type="pres">
      <dgm:prSet presAssocID="{10734120-8F6B-493E-A5B0-B2614989963B}" presName="sibTrans" presStyleLbl="sibTrans2D1" presStyleIdx="5" presStyleCnt="6"/>
      <dgm:spPr/>
    </dgm:pt>
    <dgm:pt modelId="{AB9CF2D5-AA6E-4A13-A0E7-B173C53804BC}" type="pres">
      <dgm:prSet presAssocID="{842703C7-5DBD-43DE-8260-3682C7EAFC62}" presName="lastNode" presStyleLbl="node1" presStyleIdx="6" presStyleCnt="7" custLinFactY="-13915" custLinFactNeighborX="-8882" custLinFactNeighborY="-100000">
        <dgm:presLayoutVars>
          <dgm:bulletEnabled val="1"/>
        </dgm:presLayoutVars>
      </dgm:prSet>
      <dgm:spPr/>
    </dgm:pt>
  </dgm:ptLst>
  <dgm:cxnLst>
    <dgm:cxn modelId="{C43E8E24-5515-4B64-8D2F-7D71D0F76223}" srcId="{4FFFD344-84BC-4EF3-942C-B9AD8898E67F}" destId="{E1B0E7FD-A16B-4486-9973-78C33B741A22}" srcOrd="0" destOrd="0" parTransId="{DD58DBDE-A955-434D-8EB9-FD7CD5A43705}" sibTransId="{79D32075-DF8E-4E09-8A21-86BDBBE59256}"/>
    <dgm:cxn modelId="{D2A0DD2C-DFF6-46F4-AD18-55A3EC792ABE}" type="presOf" srcId="{E1B0E7FD-A16B-4486-9973-78C33B741A22}" destId="{F30736B1-3485-435F-90D0-2B32EC43548F}" srcOrd="0" destOrd="0" presId="urn:microsoft.com/office/officeart/2005/8/layout/bProcess2"/>
    <dgm:cxn modelId="{A8C11C33-1D54-44A6-8EBC-0A16D213D68C}" srcId="{4FFFD344-84BC-4EF3-942C-B9AD8898E67F}" destId="{1E7910DE-6119-428C-8068-94BB2D844DB4}" srcOrd="2" destOrd="0" parTransId="{B2D942C8-3030-49CF-9AC3-A9E21346EDA2}" sibTransId="{BCFB3150-569F-4C70-9628-25CA03D26B70}"/>
    <dgm:cxn modelId="{95F91E3B-6B63-4111-A7D4-BBFBDB9CDE83}" type="presOf" srcId="{BCFB3150-569F-4C70-9628-25CA03D26B70}" destId="{1D8F2D82-9ED7-40E1-89B2-ED5CF39F749C}" srcOrd="0" destOrd="0" presId="urn:microsoft.com/office/officeart/2005/8/layout/bProcess2"/>
    <dgm:cxn modelId="{6483EA6A-0345-4DC7-B8B7-18D73352F158}" type="presOf" srcId="{441B2309-485C-4A47-9A1A-020B2E2BC06B}" destId="{09CB6921-ACF7-44FF-A48A-779B3722F1C1}" srcOrd="0" destOrd="0" presId="urn:microsoft.com/office/officeart/2005/8/layout/bProcess2"/>
    <dgm:cxn modelId="{12FBEE6D-ADC3-437F-8019-8445397555F7}" srcId="{4FFFD344-84BC-4EF3-942C-B9AD8898E67F}" destId="{D0584934-57D8-497C-B199-823445937F33}" srcOrd="3" destOrd="0" parTransId="{48667A2C-0B02-4D5E-9CE7-8278DF9DC48A}" sibTransId="{F9C5D366-6BA9-4B5F-82FE-CC05F1A179B0}"/>
    <dgm:cxn modelId="{12DBBB70-2EB7-4109-A7FF-B601CB64668C}" type="presOf" srcId="{1E7910DE-6119-428C-8068-94BB2D844DB4}" destId="{A54CE59B-E114-4BBD-9817-3283B207840A}" srcOrd="0" destOrd="0" presId="urn:microsoft.com/office/officeart/2005/8/layout/bProcess2"/>
    <dgm:cxn modelId="{8799FC53-F642-406B-A5D3-6F8D1600D544}" type="presOf" srcId="{4FFFD344-84BC-4EF3-942C-B9AD8898E67F}" destId="{AA78B28E-F0E1-43E0-AED0-F9CDFE03D754}" srcOrd="0" destOrd="0" presId="urn:microsoft.com/office/officeart/2005/8/layout/bProcess2"/>
    <dgm:cxn modelId="{B2D3E27A-7A2F-45AC-A90A-CF9BA9460493}" type="presOf" srcId="{F9C5D366-6BA9-4B5F-82FE-CC05F1A179B0}" destId="{769E58EC-1990-46F1-B05A-0F71D4FAC84A}" srcOrd="0" destOrd="0" presId="urn:microsoft.com/office/officeart/2005/8/layout/bProcess2"/>
    <dgm:cxn modelId="{E6ED3988-3650-4EAF-87E2-13ACAEEDFC1B}" srcId="{4FFFD344-84BC-4EF3-942C-B9AD8898E67F}" destId="{3787FDE0-7CFE-449C-9379-0F2B9F9DEFBE}" srcOrd="4" destOrd="0" parTransId="{3DAF59F8-5339-4C2A-BA66-C30FE2455283}" sibTransId="{441B2309-485C-4A47-9A1A-020B2E2BC06B}"/>
    <dgm:cxn modelId="{217E078E-5DF1-4291-BE5A-B78D312CDBC3}" srcId="{4FFFD344-84BC-4EF3-942C-B9AD8898E67F}" destId="{842703C7-5DBD-43DE-8260-3682C7EAFC62}" srcOrd="6" destOrd="0" parTransId="{02497DA4-20D2-45D0-8819-41298999DF90}" sibTransId="{8200EBDD-74CC-42C4-A84A-30F5C40F4AF9}"/>
    <dgm:cxn modelId="{166EE993-99EE-4778-B740-5EFC4859C992}" type="presOf" srcId="{10734120-8F6B-493E-A5B0-B2614989963B}" destId="{DCF07486-77F0-4C47-A264-55AC4E49B772}" srcOrd="0" destOrd="0" presId="urn:microsoft.com/office/officeart/2005/8/layout/bProcess2"/>
    <dgm:cxn modelId="{E86E1F99-D3F1-43B5-9786-EAA95BC242C9}" type="presOf" srcId="{79D32075-DF8E-4E09-8A21-86BDBBE59256}" destId="{405077B2-E709-4B3D-9F96-ADF6958B9793}" srcOrd="0" destOrd="0" presId="urn:microsoft.com/office/officeart/2005/8/layout/bProcess2"/>
    <dgm:cxn modelId="{B54F20AE-BCFB-4BBF-8286-184F0177A97B}" srcId="{4FFFD344-84BC-4EF3-942C-B9AD8898E67F}" destId="{9B541B61-CFCB-4CBA-8396-998B5E51CEB8}" srcOrd="5" destOrd="0" parTransId="{2E7135BE-8BF3-4699-8665-89D079D82E8E}" sibTransId="{10734120-8F6B-493E-A5B0-B2614989963B}"/>
    <dgm:cxn modelId="{D987A2D7-0A88-4D0A-BEDF-59D981EC9F81}" type="presOf" srcId="{94D7BB7C-03C0-4CF4-AA48-C4C7781BE3C7}" destId="{E01D619F-2886-497B-AF71-38B4EC3141E5}" srcOrd="0" destOrd="0" presId="urn:microsoft.com/office/officeart/2005/8/layout/bProcess2"/>
    <dgm:cxn modelId="{83246EE3-F8D8-4A1B-9996-D7131C8FD85D}" type="presOf" srcId="{D0584934-57D8-497C-B199-823445937F33}" destId="{1DE89144-E3EE-4FA3-8F10-DE93DAA5D8B9}" srcOrd="0" destOrd="0" presId="urn:microsoft.com/office/officeart/2005/8/layout/bProcess2"/>
    <dgm:cxn modelId="{9A9FE8EF-7E95-4DBD-BA86-59F50C7071D7}" type="presOf" srcId="{3787FDE0-7CFE-449C-9379-0F2B9F9DEFBE}" destId="{0682BA2A-3B1A-413E-A61B-279D6907BC80}" srcOrd="0" destOrd="0" presId="urn:microsoft.com/office/officeart/2005/8/layout/bProcess2"/>
    <dgm:cxn modelId="{310616F4-B5BF-4832-9997-304D7937A26D}" type="presOf" srcId="{842703C7-5DBD-43DE-8260-3682C7EAFC62}" destId="{AB9CF2D5-AA6E-4A13-A0E7-B173C53804BC}" srcOrd="0" destOrd="0" presId="urn:microsoft.com/office/officeart/2005/8/layout/bProcess2"/>
    <dgm:cxn modelId="{48EF32F6-DFB5-4ED4-BA10-46311B256E44}" type="presOf" srcId="{9B541B61-CFCB-4CBA-8396-998B5E51CEB8}" destId="{E59707FE-5F34-4E73-B183-433094A79ED6}" srcOrd="0" destOrd="0" presId="urn:microsoft.com/office/officeart/2005/8/layout/bProcess2"/>
    <dgm:cxn modelId="{30A680F7-40F9-496E-B9EE-92427215DBAB}" type="presOf" srcId="{C9F58B27-AEBB-4C85-A309-E9AAD3F37F6B}" destId="{404DE982-19FF-4580-A0CA-D8D512F11A02}" srcOrd="0" destOrd="0" presId="urn:microsoft.com/office/officeart/2005/8/layout/bProcess2"/>
    <dgm:cxn modelId="{529F06FF-46B0-42AF-BF5E-F65CE559910E}" srcId="{4FFFD344-84BC-4EF3-942C-B9AD8898E67F}" destId="{94D7BB7C-03C0-4CF4-AA48-C4C7781BE3C7}" srcOrd="1" destOrd="0" parTransId="{E3B1DE80-BCE6-48A7-A2CE-418803FE767D}" sibTransId="{C9F58B27-AEBB-4C85-A309-E9AAD3F37F6B}"/>
    <dgm:cxn modelId="{309A2D55-8B11-4A5A-99EE-7C8F3E06F41C}" type="presParOf" srcId="{AA78B28E-F0E1-43E0-AED0-F9CDFE03D754}" destId="{F30736B1-3485-435F-90D0-2B32EC43548F}" srcOrd="0" destOrd="0" presId="urn:microsoft.com/office/officeart/2005/8/layout/bProcess2"/>
    <dgm:cxn modelId="{AE6A788D-4024-4940-8554-F4A58E56A10E}" type="presParOf" srcId="{AA78B28E-F0E1-43E0-AED0-F9CDFE03D754}" destId="{405077B2-E709-4B3D-9F96-ADF6958B9793}" srcOrd="1" destOrd="0" presId="urn:microsoft.com/office/officeart/2005/8/layout/bProcess2"/>
    <dgm:cxn modelId="{F924C602-AC17-40DC-BE78-F2BD2F439E2A}" type="presParOf" srcId="{AA78B28E-F0E1-43E0-AED0-F9CDFE03D754}" destId="{E6397735-99A9-4DCF-8DE5-88CEAE931830}" srcOrd="2" destOrd="0" presId="urn:microsoft.com/office/officeart/2005/8/layout/bProcess2"/>
    <dgm:cxn modelId="{423147B0-885C-4BB9-876D-124855A37EE8}" type="presParOf" srcId="{E6397735-99A9-4DCF-8DE5-88CEAE931830}" destId="{7523E2E1-A5A4-4EAD-938C-6B53C896F52D}" srcOrd="0" destOrd="0" presId="urn:microsoft.com/office/officeart/2005/8/layout/bProcess2"/>
    <dgm:cxn modelId="{373E5AD4-41DB-4E92-9C40-6D767F2F4082}" type="presParOf" srcId="{E6397735-99A9-4DCF-8DE5-88CEAE931830}" destId="{E01D619F-2886-497B-AF71-38B4EC3141E5}" srcOrd="1" destOrd="0" presId="urn:microsoft.com/office/officeart/2005/8/layout/bProcess2"/>
    <dgm:cxn modelId="{65677633-62FC-417A-BEA7-6599D26EEE9D}" type="presParOf" srcId="{AA78B28E-F0E1-43E0-AED0-F9CDFE03D754}" destId="{404DE982-19FF-4580-A0CA-D8D512F11A02}" srcOrd="3" destOrd="0" presId="urn:microsoft.com/office/officeart/2005/8/layout/bProcess2"/>
    <dgm:cxn modelId="{5A7DD50C-A370-45EC-A69C-314FED5A3590}" type="presParOf" srcId="{AA78B28E-F0E1-43E0-AED0-F9CDFE03D754}" destId="{A5B7B57C-0C68-4A7B-AFEB-FCA04C31C045}" srcOrd="4" destOrd="0" presId="urn:microsoft.com/office/officeart/2005/8/layout/bProcess2"/>
    <dgm:cxn modelId="{6D35654A-45DC-4354-AFA6-A22358DE77E5}" type="presParOf" srcId="{A5B7B57C-0C68-4A7B-AFEB-FCA04C31C045}" destId="{4A84FACA-C045-46CB-8E5D-7D6906918375}" srcOrd="0" destOrd="0" presId="urn:microsoft.com/office/officeart/2005/8/layout/bProcess2"/>
    <dgm:cxn modelId="{8FEAA5BB-67E7-4282-99BC-F76F9C92E10B}" type="presParOf" srcId="{A5B7B57C-0C68-4A7B-AFEB-FCA04C31C045}" destId="{A54CE59B-E114-4BBD-9817-3283B207840A}" srcOrd="1" destOrd="0" presId="urn:microsoft.com/office/officeart/2005/8/layout/bProcess2"/>
    <dgm:cxn modelId="{333AFA54-D308-47FA-89BC-9FE7F2C654FD}" type="presParOf" srcId="{AA78B28E-F0E1-43E0-AED0-F9CDFE03D754}" destId="{1D8F2D82-9ED7-40E1-89B2-ED5CF39F749C}" srcOrd="5" destOrd="0" presId="urn:microsoft.com/office/officeart/2005/8/layout/bProcess2"/>
    <dgm:cxn modelId="{84D5D3BE-D8C3-414E-867F-98215248AB02}" type="presParOf" srcId="{AA78B28E-F0E1-43E0-AED0-F9CDFE03D754}" destId="{32F098C8-C45C-4EFC-A93F-F9BAFBAD7413}" srcOrd="6" destOrd="0" presId="urn:microsoft.com/office/officeart/2005/8/layout/bProcess2"/>
    <dgm:cxn modelId="{5821B94C-EB86-41D1-8386-620FE25ABD00}" type="presParOf" srcId="{32F098C8-C45C-4EFC-A93F-F9BAFBAD7413}" destId="{43CC9AA0-C70E-43D4-9EFB-D946E4506047}" srcOrd="0" destOrd="0" presId="urn:microsoft.com/office/officeart/2005/8/layout/bProcess2"/>
    <dgm:cxn modelId="{1E270DF3-844C-4B1B-8BEB-ED179AE3F8C7}" type="presParOf" srcId="{32F098C8-C45C-4EFC-A93F-F9BAFBAD7413}" destId="{1DE89144-E3EE-4FA3-8F10-DE93DAA5D8B9}" srcOrd="1" destOrd="0" presId="urn:microsoft.com/office/officeart/2005/8/layout/bProcess2"/>
    <dgm:cxn modelId="{83C151BC-D83C-4E45-B51F-9D8F31C5C408}" type="presParOf" srcId="{AA78B28E-F0E1-43E0-AED0-F9CDFE03D754}" destId="{769E58EC-1990-46F1-B05A-0F71D4FAC84A}" srcOrd="7" destOrd="0" presId="urn:microsoft.com/office/officeart/2005/8/layout/bProcess2"/>
    <dgm:cxn modelId="{74DAFEE2-C667-473B-AD43-40B40AC77489}" type="presParOf" srcId="{AA78B28E-F0E1-43E0-AED0-F9CDFE03D754}" destId="{040B5788-ED9B-4B76-A9B3-CB0BBE7F5CF9}" srcOrd="8" destOrd="0" presId="urn:microsoft.com/office/officeart/2005/8/layout/bProcess2"/>
    <dgm:cxn modelId="{02B266BA-09F6-4F66-A8F8-95770C6B0DA2}" type="presParOf" srcId="{040B5788-ED9B-4B76-A9B3-CB0BBE7F5CF9}" destId="{2F27D5C5-1109-438C-BB81-DF8D6133E3A5}" srcOrd="0" destOrd="0" presId="urn:microsoft.com/office/officeart/2005/8/layout/bProcess2"/>
    <dgm:cxn modelId="{3A8F2BC9-86D2-4E76-9EF9-0ED69D531F7B}" type="presParOf" srcId="{040B5788-ED9B-4B76-A9B3-CB0BBE7F5CF9}" destId="{0682BA2A-3B1A-413E-A61B-279D6907BC80}" srcOrd="1" destOrd="0" presId="urn:microsoft.com/office/officeart/2005/8/layout/bProcess2"/>
    <dgm:cxn modelId="{D880888C-8034-4510-ACD9-29817180375B}" type="presParOf" srcId="{AA78B28E-F0E1-43E0-AED0-F9CDFE03D754}" destId="{09CB6921-ACF7-44FF-A48A-779B3722F1C1}" srcOrd="9" destOrd="0" presId="urn:microsoft.com/office/officeart/2005/8/layout/bProcess2"/>
    <dgm:cxn modelId="{AB2E2EA5-5998-48C2-A973-1EE8494F410B}" type="presParOf" srcId="{AA78B28E-F0E1-43E0-AED0-F9CDFE03D754}" destId="{65A31B1A-9DB7-46EC-B91B-79DA79832441}" srcOrd="10" destOrd="0" presId="urn:microsoft.com/office/officeart/2005/8/layout/bProcess2"/>
    <dgm:cxn modelId="{25CE4D21-A4BF-46C4-8CA1-EFE0BC7426CF}" type="presParOf" srcId="{65A31B1A-9DB7-46EC-B91B-79DA79832441}" destId="{277F7321-ABF2-43EE-83C8-BC6823701DFC}" srcOrd="0" destOrd="0" presId="urn:microsoft.com/office/officeart/2005/8/layout/bProcess2"/>
    <dgm:cxn modelId="{E5D29E1A-2F20-4CBA-B206-0AC7CDC831F9}" type="presParOf" srcId="{65A31B1A-9DB7-46EC-B91B-79DA79832441}" destId="{E59707FE-5F34-4E73-B183-433094A79ED6}" srcOrd="1" destOrd="0" presId="urn:microsoft.com/office/officeart/2005/8/layout/bProcess2"/>
    <dgm:cxn modelId="{9BBE196D-7BF1-4A64-A223-1152227B2AD4}" type="presParOf" srcId="{AA78B28E-F0E1-43E0-AED0-F9CDFE03D754}" destId="{DCF07486-77F0-4C47-A264-55AC4E49B772}" srcOrd="11" destOrd="0" presId="urn:microsoft.com/office/officeart/2005/8/layout/bProcess2"/>
    <dgm:cxn modelId="{FFF7CCEC-ADB1-4215-8507-6D9B26561382}" type="presParOf" srcId="{AA78B28E-F0E1-43E0-AED0-F9CDFE03D754}" destId="{AB9CF2D5-AA6E-4A13-A0E7-B173C53804BC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736B1-3485-435F-90D0-2B32EC43548F}">
      <dsp:nvSpPr>
        <dsp:cNvPr id="0" name=""/>
        <dsp:cNvSpPr/>
      </dsp:nvSpPr>
      <dsp:spPr>
        <a:xfrm>
          <a:off x="0" y="0"/>
          <a:ext cx="1979307" cy="1979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Открытость</a:t>
          </a:r>
          <a:endParaRPr lang="ru-RU" sz="1300" kern="1200" dirty="0"/>
        </a:p>
      </dsp:txBody>
      <dsp:txXfrm>
        <a:off x="289863" y="289863"/>
        <a:ext cx="1399581" cy="1399581"/>
      </dsp:txXfrm>
    </dsp:sp>
    <dsp:sp modelId="{405077B2-E709-4B3D-9F96-ADF6958B9793}">
      <dsp:nvSpPr>
        <dsp:cNvPr id="0" name=""/>
        <dsp:cNvSpPr/>
      </dsp:nvSpPr>
      <dsp:spPr>
        <a:xfrm rot="10053723">
          <a:off x="947993" y="2163998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D619F-2886-497B-AF71-38B4EC3141E5}">
      <dsp:nvSpPr>
        <dsp:cNvPr id="0" name=""/>
        <dsp:cNvSpPr/>
      </dsp:nvSpPr>
      <dsp:spPr>
        <a:xfrm>
          <a:off x="653837" y="2736832"/>
          <a:ext cx="1885427" cy="2008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Автономность</a:t>
          </a:r>
          <a:endParaRPr lang="ru-RU" sz="1200" kern="1200" dirty="0"/>
        </a:p>
      </dsp:txBody>
      <dsp:txXfrm>
        <a:off x="929951" y="3031031"/>
        <a:ext cx="1333199" cy="1420521"/>
      </dsp:txXfrm>
    </dsp:sp>
    <dsp:sp modelId="{404DE982-19FF-4580-A0CA-D8D512F11A02}">
      <dsp:nvSpPr>
        <dsp:cNvPr id="0" name=""/>
        <dsp:cNvSpPr/>
      </dsp:nvSpPr>
      <dsp:spPr>
        <a:xfrm rot="2490517">
          <a:off x="2413729" y="2219297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CE59B-E114-4BBD-9817-3283B207840A}">
      <dsp:nvSpPr>
        <dsp:cNvPr id="0" name=""/>
        <dsp:cNvSpPr/>
      </dsp:nvSpPr>
      <dsp:spPr>
        <a:xfrm>
          <a:off x="2886082" y="13078"/>
          <a:ext cx="2159949" cy="2101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Эмерджентность</a:t>
          </a:r>
          <a:endParaRPr lang="ru-RU" sz="1800" kern="1200" dirty="0"/>
        </a:p>
      </dsp:txBody>
      <dsp:txXfrm>
        <a:off x="3202399" y="320846"/>
        <a:ext cx="1527315" cy="1486034"/>
      </dsp:txXfrm>
    </dsp:sp>
    <dsp:sp modelId="{1D8F2D82-9ED7-40E1-89B2-ED5CF39F749C}">
      <dsp:nvSpPr>
        <dsp:cNvPr id="0" name=""/>
        <dsp:cNvSpPr/>
      </dsp:nvSpPr>
      <dsp:spPr>
        <a:xfrm rot="9482604">
          <a:off x="4190489" y="2272526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89144-E3EE-4FA3-8F10-DE93DAA5D8B9}">
      <dsp:nvSpPr>
        <dsp:cNvPr id="0" name=""/>
        <dsp:cNvSpPr/>
      </dsp:nvSpPr>
      <dsp:spPr>
        <a:xfrm>
          <a:off x="4038212" y="2829870"/>
          <a:ext cx="2077556" cy="1979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Разнообразие</a:t>
          </a:r>
          <a:r>
            <a:rPr lang="ru-RU" sz="1300" kern="1200" dirty="0"/>
            <a:t> </a:t>
          </a:r>
        </a:p>
      </dsp:txBody>
      <dsp:txXfrm>
        <a:off x="4342463" y="3119735"/>
        <a:ext cx="1469054" cy="1399590"/>
      </dsp:txXfrm>
    </dsp:sp>
    <dsp:sp modelId="{769E58EC-1990-46F1-B05A-0F71D4FAC84A}">
      <dsp:nvSpPr>
        <dsp:cNvPr id="0" name=""/>
        <dsp:cNvSpPr/>
      </dsp:nvSpPr>
      <dsp:spPr>
        <a:xfrm rot="2246445">
          <a:off x="5775695" y="2247399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2BA2A-3B1A-413E-A61B-279D6907BC80}">
      <dsp:nvSpPr>
        <dsp:cNvPr id="0" name=""/>
        <dsp:cNvSpPr/>
      </dsp:nvSpPr>
      <dsp:spPr>
        <a:xfrm>
          <a:off x="6170214" y="67975"/>
          <a:ext cx="1976178" cy="2066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Саморегуляция</a:t>
          </a:r>
          <a:endParaRPr lang="ru-RU" sz="1200" kern="1200" dirty="0"/>
        </a:p>
      </dsp:txBody>
      <dsp:txXfrm>
        <a:off x="6459619" y="370627"/>
        <a:ext cx="1397368" cy="1461334"/>
      </dsp:txXfrm>
    </dsp:sp>
    <dsp:sp modelId="{09CB6921-ACF7-44FF-A48A-779B3722F1C1}">
      <dsp:nvSpPr>
        <dsp:cNvPr id="0" name=""/>
        <dsp:cNvSpPr/>
      </dsp:nvSpPr>
      <dsp:spPr>
        <a:xfrm rot="9521389">
          <a:off x="7354226" y="2284267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707FE-5F34-4E73-B183-433094A79ED6}">
      <dsp:nvSpPr>
        <dsp:cNvPr id="0" name=""/>
        <dsp:cNvSpPr/>
      </dsp:nvSpPr>
      <dsp:spPr>
        <a:xfrm>
          <a:off x="7206569" y="2829866"/>
          <a:ext cx="2069199" cy="2094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Размытость границ</a:t>
          </a:r>
        </a:p>
      </dsp:txBody>
      <dsp:txXfrm>
        <a:off x="7509596" y="3136636"/>
        <a:ext cx="1463145" cy="1481218"/>
      </dsp:txXfrm>
    </dsp:sp>
    <dsp:sp modelId="{DCF07486-77F0-4C47-A264-55AC4E49B772}">
      <dsp:nvSpPr>
        <dsp:cNvPr id="0" name=""/>
        <dsp:cNvSpPr/>
      </dsp:nvSpPr>
      <dsp:spPr>
        <a:xfrm rot="2315430">
          <a:off x="8796161" y="2540502"/>
          <a:ext cx="692757" cy="41446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F2D5-AA6E-4A13-A0E7-B173C53804BC}">
      <dsp:nvSpPr>
        <dsp:cNvPr id="0" name=""/>
        <dsp:cNvSpPr/>
      </dsp:nvSpPr>
      <dsp:spPr>
        <a:xfrm>
          <a:off x="9006754" y="688094"/>
          <a:ext cx="1979307" cy="1979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Интенсивный обмен в-в и энергии</a:t>
          </a:r>
        </a:p>
      </dsp:txBody>
      <dsp:txXfrm>
        <a:off x="9296617" y="977957"/>
        <a:ext cx="1399581" cy="1399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7B7E18C-807A-C47A-69D0-E07614A5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00604D6-CC6E-8907-CA46-1764C068CF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>
                <a:sym typeface="Calibri" pitchFamily="34" charset="0"/>
              </a:rPr>
              <a:t>Click to edit Template text styles</a:t>
            </a:r>
          </a:p>
          <a:p>
            <a:pPr lvl="1"/>
            <a:r>
              <a:rPr lang="ru-RU" noProof="0">
                <a:sym typeface="Calibri" pitchFamily="34" charset="0"/>
              </a:rPr>
              <a:t>Second level</a:t>
            </a:r>
          </a:p>
          <a:p>
            <a:pPr lvl="2"/>
            <a:r>
              <a:rPr lang="ru-RU" noProof="0">
                <a:sym typeface="Calibri" pitchFamily="34" charset="0"/>
              </a:rPr>
              <a:t>Third level</a:t>
            </a:r>
          </a:p>
          <a:p>
            <a:pPr lvl="3"/>
            <a:r>
              <a:rPr lang="ru-RU" noProof="0">
                <a:sym typeface="Calibri" pitchFamily="34" charset="0"/>
              </a:rPr>
              <a:t>Fourth level</a:t>
            </a:r>
          </a:p>
          <a:p>
            <a:pPr lvl="4"/>
            <a:r>
              <a:rPr lang="ru-RU" noProof="0">
                <a:sym typeface="Calibri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98EF30C-66E7-A2DA-985B-714AFB6D2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CD4EA79-68FC-5523-538D-BDCF63A0037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Сегодня мы рассмотрим, как онлайн-платформы и социальные сети используются для продвижения туристического продукта. В современном мире digital-маркетинг стал ключевым элементом стратегий туристических компаний. Мы обсудим основные платформы, детализируем инструменты продвижения и разберем успешные кейсы.</a:t>
            </a:r>
          </a:p>
          <a:p>
            <a:pPr eaLnBrk="1"/>
            <a:r>
              <a:rPr lang="ru-RU" altLang="en-US"/>
              <a:t>Важно понимать, что интернет не просто упростил путешествия, но и кардинально изменил поведение туристов. Сегодня 82% путешественников ищут информацию о поездках в интернете, а 70% принимают окончательное решение о бронировании после просмотра отзывов и рекомендаций в социальных сетях.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ADDCF0A-0F22-148D-082D-B8AC70C6D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BE43BC-4BC8-6BC7-6DEF-CD5AA95405C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Онлайн-платформы изменили индустрию туризма. Теперь туристы могут самостоятельно бронировать отели, находить отзывы, прокладывать маршруты. Онлайн-бронювання сокращает затраты времени и повышает удобство путешествий.</a:t>
            </a:r>
          </a:p>
          <a:p>
            <a:pPr eaLnBrk="1"/>
            <a:r>
              <a:rPr lang="ru-RU" altLang="en-US" b="1"/>
              <a:t>Пример:</a:t>
            </a:r>
            <a:r>
              <a:rPr lang="ru-RU" altLang="en-US"/>
              <a:t> Представьте, что вам нужно поехать в Париж. Вы заходите на Booking, находите отель, читаете отзывы на TripAdvisor, смотрите видеообзоры на YouTube, а потом прокладываете маршрут в Google Maps. В итоге, весь процесс занимает несколько минут.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716EB79-F1CD-5188-DC04-03D26A655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9799CCF-A248-6647-545E-A051F00B046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b="1"/>
              <a:t>Instagram</a:t>
            </a:r>
            <a:r>
              <a:rPr lang="ru-RU" altLang="en-US"/>
              <a:t> – визуальный контент, сторис, рилсы.</a:t>
            </a:r>
          </a:p>
          <a:p>
            <a:pPr eaLnBrk="1"/>
            <a:r>
              <a:rPr lang="ru-RU" altLang="en-US" b="1"/>
              <a:t>Facebook</a:t>
            </a:r>
            <a:r>
              <a:rPr lang="ru-RU" altLang="en-US"/>
              <a:t> – реклама и группы путешественников.</a:t>
            </a:r>
          </a:p>
          <a:p>
            <a:pPr eaLnBrk="1"/>
            <a:r>
              <a:rPr lang="ru-RU" altLang="en-US" b="1"/>
              <a:t>TikTok</a:t>
            </a:r>
            <a:r>
              <a:rPr lang="ru-RU" altLang="en-US"/>
              <a:t> – короткие видео с трендовым контентом.</a:t>
            </a:r>
          </a:p>
          <a:p>
            <a:pPr eaLnBrk="1"/>
            <a:r>
              <a:rPr lang="ru-RU" altLang="en-US" b="1"/>
              <a:t>YouTube</a:t>
            </a:r>
            <a:r>
              <a:rPr lang="ru-RU" altLang="en-US"/>
              <a:t> – видеообзоры и блоги.</a:t>
            </a:r>
          </a:p>
          <a:p>
            <a:pPr eaLnBrk="1"/>
            <a:r>
              <a:rPr lang="ru-RU" altLang="en-US" b="1"/>
              <a:t>Pinterest</a:t>
            </a:r>
            <a:r>
              <a:rPr lang="ru-RU" altLang="en-US"/>
              <a:t> – вдохновение для путешественников.</a:t>
            </a:r>
          </a:p>
          <a:p>
            <a:pPr eaLnBrk="1"/>
            <a:r>
              <a:rPr lang="ru-RU" altLang="en-US"/>
              <a:t>Каждая платформа имеет свои особенности. Например, TikTok отлично подходит для вирусного контента, а YouTube – для подробных обзоров маршрутов.</a:t>
            </a:r>
          </a:p>
          <a:p>
            <a:pPr eaLnBrk="1"/>
            <a:endParaRPr lang="ru-RU" altLang="en-US"/>
          </a:p>
          <a:p>
            <a:pPr eaLnBrk="1"/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143102E-59AB-643B-5148-2B19ED0EE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5E07D3A-18EE-864C-2F81-E2E4247E82D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Тревел-блогер может описать своё путешествие так, чтобы подписчики захотели повторить его маршрут. Чем подробнее и эмоциональнее рассказ, тем больше вовлечённость аудитории.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5E7CBD9-677B-D1DC-5480-1BDFB792E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D4301BF-81FC-9B41-B8EE-CA28291ED7A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Контент, созданный пользователями, обладает высокой степенью доверия. Люди чаще доверяют реальным отзывам и личному опыту, чем рекламным постам.</a:t>
            </a:r>
          </a:p>
          <a:p>
            <a:pPr eaLnBrk="1"/>
            <a:r>
              <a:rPr lang="ru-RU" altLang="en-US" b="1" dirty="0"/>
              <a:t>Пример:</a:t>
            </a:r>
            <a:r>
              <a:rPr lang="ru-RU" altLang="en-US" dirty="0"/>
              <a:t> Если турист выкладывает фото с красивого пляжа и отмечает его локацию, это может привлечь новых посетителей без каких-либо затрат на рекламу.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849DF46-38DA-A91F-1360-67F52C281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E00CE94-3C2D-788D-1D78-23A9747CA2C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После внедрения SEO-оптимизации, сайт отеля </a:t>
            </a:r>
            <a:r>
              <a:rPr lang="ru-RU" altLang="en-US" dirty="0" err="1"/>
              <a:t>Burj</a:t>
            </a:r>
            <a:r>
              <a:rPr lang="ru-RU" altLang="en-US" dirty="0"/>
              <a:t> Al </a:t>
            </a:r>
            <a:r>
              <a:rPr lang="ru-RU" altLang="en-US" dirty="0" err="1"/>
              <a:t>Arab</a:t>
            </a:r>
            <a:r>
              <a:rPr lang="ru-RU" altLang="en-US" dirty="0"/>
              <a:t> увеличил органический трафик на 75% за 6 месяцев.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8E4BEEA-60CE-4259-1423-98AF7C758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EDDC5BD-7ACE-6999-A983-51D382C5E0E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Контекстная реклама — это объявления, которые показываются пользователям на основе их предыдущих действий в интернете. Такая реклама может появляться на разных ресурсах: на веб-сайтах, в приложениях и в Поиске. Она строится на алгоритмах, которые анализируют контекст страницы или профиль интересов пользователя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6A4AF412-8B2C-8B83-3911-E45CCD8189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92F8B6A-3CFC-25DD-CFFC-E17761C871E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Коллаборации между туристическими компаниями, блогерами, авиакомпаниями и другими брендами позволяют значительно расширить аудиторию и повысить узнаваемость. Объединение ресурсов и экспертности разных игроков рынка делает предложения более привлекательными и уникальными.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83C9056C-E197-E5BC-DDB1-ED37345AA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D30DB37-5EA6-8F0D-2A42-62A373EBF28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b="1"/>
              <a:t>Literature</a:t>
            </a:r>
            <a:r>
              <a:rPr lang="ru-RU" altLang="en-US"/>
              <a:t>: </a:t>
            </a:r>
            <a:endParaRPr lang="ru-RU" altLang="en-US" b="1"/>
          </a:p>
          <a:p>
            <a:pPr eaLnBrk="1"/>
            <a:r>
              <a:rPr lang="ru-RU" altLang="en-US"/>
              <a:t>1.N. Ilyina, E.N. Touring: organization of activity : training for students of higher educational institutions tourist profile (in Russian) / Elena Nikolaevna Ilyina. - Moscow: Finance and statistics, 2007. - 250, [6] p.</a:t>
            </a:r>
          </a:p>
          <a:p>
            <a:pPr eaLnBrk="1"/>
            <a:r>
              <a:rPr lang="ru-RU" altLang="en-US"/>
              <a:t>2. Tyncherova Z. V. Basics of planning and organization of tourist activity : a manual / Z. V. Tyncherova, G. F. Yagofarov. - Almaty: [B. I.], 2003.- 118, [2] p.</a:t>
            </a:r>
          </a:p>
          <a:p>
            <a:pPr eaLnBrk="1"/>
            <a:r>
              <a:rPr lang="ru-RU" altLang="en-US"/>
              <a:t>3. Timokhina T.L. Organization of reception and service of tourists : a textbook for students on special. 080502 "Economics and management at the enterprise of service sector" / Tatiana Leopoldovna Timokhina. - Published 3rd, interrupting and additional - M.: FORUM-INFRA-M, 2009.- 351, [1] p. - (Higher education).</a:t>
            </a:r>
          </a:p>
          <a:p>
            <a:pPr eaLnBrk="1"/>
            <a:r>
              <a:rPr lang="ru-RU" altLang="en-US"/>
              <a:t>4.	Durovich A. P. Tourism organization : a textbook / [A. P. Durovich et al.]; edited by A. P. Durovich.- 3rd ed., Minsk: New knowledge, 2006.- 639, [1] p.</a:t>
            </a:r>
          </a:p>
          <a:p>
            <a:pPr eaLnBrk="1"/>
            <a:r>
              <a:rPr lang="ru-RU" altLang="en-US"/>
              <a:t>5.	Mozhaeva N. G. Mozhaeva et al.]; under edition of A. A. Skamnitsky.- M.: Gardariki, 2008.- 250, [6] p.; il.</a:t>
            </a:r>
          </a:p>
          <a:p>
            <a:pPr eaLnBrk="1"/>
            <a:r>
              <a:rPr lang="ru-RU" altLang="en-US"/>
              <a:t>6.	Papyrian G.A. International economic relations. Economics of Tourism / Gevork Avetisovich Papiryan. - Moscow: Finance and Statistics, 1998. - 207, [1] p.</a:t>
            </a:r>
          </a:p>
          <a:p>
            <a:pPr eaLnBrk="1"/>
            <a:r>
              <a:rPr lang="ru-RU" altLang="en-US" b="1"/>
              <a:t>Internet Resources:</a:t>
            </a:r>
          </a:p>
          <a:p>
            <a:pPr eaLnBrk="1"/>
            <a:r>
              <a:rPr lang="ru-RU" altLang="en-US"/>
              <a:t>http://tourlib.net/ - Website "All about tourism - tourist library".</a:t>
            </a:r>
          </a:p>
          <a:p>
            <a:pPr eaLnBrk="1"/>
            <a:r>
              <a:rPr lang="ru-RU" altLang="en-US"/>
              <a:t>https://studbooks.net/turizm/-студенческая online library</a:t>
            </a:r>
          </a:p>
          <a:p>
            <a:pPr eaLnBrk="1"/>
            <a:r>
              <a:rPr lang="ru-RU" altLang="en-US" b="1"/>
              <a:t>Available online</a:t>
            </a:r>
            <a:r>
              <a:rPr lang="ru-RU" altLang="en-US"/>
              <a:t>: Additional training material for  preparation, colloquia, exams is available on your page at univer.kaznu.kz.</a:t>
            </a:r>
            <a:endParaRPr lang="ru-RU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5B692-2E6B-63C4-0B25-2D91A04C1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77D6-F1E6-4069-9499-CA7228D1D4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5244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44729-61C6-9775-75B2-6B5812505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18D-2C85-4648-9206-B9FB888945C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5353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E6C14-40C7-DDDC-F34C-CD9FF3146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C631-525E-4A8F-9319-9FE680E5C10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394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1C574-752A-4454-A38C-F33D41A72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6F05-7D94-453E-BC17-97A938E33F3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1985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A14B4-9657-DDB8-94FD-403F908FA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5E-ADC2-43A9-BDF3-BFB396C1340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092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78863C-7FD0-B120-909A-2128C0C5B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262-E116-4B75-9585-2DCAC813738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11890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29CE1B-ADBF-0C32-A5C6-2B6194B79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4E02-BFCA-450B-9564-EA361157327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85837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48D694-54EB-1A23-111A-8ED8CCF98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FFE53-8F4E-4BEB-A081-416346788A5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1971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3D30A-81A7-EC9B-FC0D-B924D755E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C625-98CB-4CB3-B64A-3B3D07ED590E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8364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C022DA-E370-1BE7-96B8-29677374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A545-72E6-4ED2-AC58-BEAFDFE3FA2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12892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363BE0-FFBB-5E42-6399-E6376BA571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6D78-6349-4F31-8EA9-9102704715B1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2320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2AD78E6-3956-5898-FC62-164E3AF6DB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>
                <a:sym typeface="Calibri Light" panose="020F0302020204030204" pitchFamily="34" charset="0"/>
              </a:rPr>
              <a:t>Click to edit Template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2628A82-BC92-C896-A0F1-8C3E3D0EA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>
                <a:sym typeface="Calibri" panose="020F0502020204030204" pitchFamily="34" charset="0"/>
              </a:rPr>
              <a:t>Click to edit Template text styles</a:t>
            </a:r>
          </a:p>
          <a:p>
            <a:pPr lvl="1"/>
            <a:r>
              <a:rPr lang="ru-RU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448981-61B1-B017-DC07-9A77F16F85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095038" y="6413500"/>
            <a:ext cx="257175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 smtClean="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ED86FD7-0E00-4060-B0BF-F32E1ADB490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0988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5560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013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 descr="object 3">
            <a:extLst>
              <a:ext uri="{FF2B5EF4-FFF2-40B4-BE49-F238E27FC236}">
                <a16:creationId xmlns:a16="http://schemas.microsoft.com/office/drawing/2014/main" id="{F4151483-D26F-E607-75EF-8F39C5D78937}"/>
              </a:ext>
            </a:extLst>
          </p:cNvPr>
          <p:cNvSpPr txBox="1">
            <a:spLocks/>
          </p:cNvSpPr>
          <p:nvPr/>
        </p:nvSpPr>
        <p:spPr bwMode="auto">
          <a:xfrm>
            <a:off x="623392" y="2492896"/>
            <a:ext cx="7513638" cy="13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15875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100"/>
              </a:spcBef>
              <a:buSzTx/>
              <a:buFontTx/>
              <a:buNone/>
            </a:pPr>
            <a:r>
              <a:rPr lang="kk-KZ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ЛЕКЦИЯ 5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algn="just" eaLnBrk="1">
              <a:lnSpc>
                <a:spcPct val="150000"/>
              </a:lnSpc>
              <a:spcBef>
                <a:spcPts val="100"/>
              </a:spcBef>
              <a:buSzTx/>
              <a:buFontTx/>
              <a:buNone/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Структура и свойства природных систем: экосистемы и геосистемы, их общность и отличия.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3423DD6A-159C-35D7-0BAD-40506BFE7E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5138" y="365125"/>
            <a:ext cx="5558854" cy="5756275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Масштабы экосистем: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Микроэкосистемы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очень маленькие участки, например, мох на камне или лужа.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Мезоэкосистемы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локальные экосистемы среднего размера, например, лесная поляна или пруд.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Макроэкосистемы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крупные природные комплексы, например, лесной массив, река или озеро.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Глобальные экосистемы (биомы) — крупномасштабные системы, охватывающие континенты и климатические зоны, например, тундра, тропический лес, саванна.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995DA7-C7A5-4A5B-92F7-F7D1C546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10" name="Picture 14" descr="Переменно-влажные леса">
            <a:extLst>
              <a:ext uri="{FF2B5EF4-FFF2-40B4-BE49-F238E27FC236}">
                <a16:creationId xmlns:a16="http://schemas.microsoft.com/office/drawing/2014/main" id="{F1B6A0FB-FEE7-44CE-92A3-6314A76C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696590"/>
            <a:ext cx="2747849" cy="15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Экологическая система 🌟 Что это, понятие, суть, типы, примеры, уровни,  фото и видео - Научно-популярный журнал: «Как и Почему»">
            <a:extLst>
              <a:ext uri="{FF2B5EF4-FFF2-40B4-BE49-F238E27FC236}">
                <a16:creationId xmlns:a16="http://schemas.microsoft.com/office/drawing/2014/main" id="{BB0595A1-B92C-4931-9674-D3CB6430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00" y="3222460"/>
            <a:ext cx="2635906" cy="16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Саванна: где находится, климат, растения, животные, птицы">
            <a:extLst>
              <a:ext uri="{FF2B5EF4-FFF2-40B4-BE49-F238E27FC236}">
                <a16:creationId xmlns:a16="http://schemas.microsoft.com/office/drawing/2014/main" id="{DF174412-4795-4161-94E1-E5D6BF76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782133"/>
            <a:ext cx="2747849" cy="18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Декоративный мох на камнях, гипертуфе, арт бетоне. Почвопокровные  многолетники для выращивания на камнях.">
            <a:extLst>
              <a:ext uri="{FF2B5EF4-FFF2-40B4-BE49-F238E27FC236}">
                <a16:creationId xmlns:a16="http://schemas.microsoft.com/office/drawing/2014/main" id="{2EA97CB8-8DBE-4B85-861F-BDCA89C3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54" y="197027"/>
            <a:ext cx="2491267" cy="16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3423DD6A-159C-35D7-0BAD-40506BFE7E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83432" y="1027906"/>
            <a:ext cx="7848872" cy="4982604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Пример: озеро можно рассматривать как замкнутую экосистему: вода, почва и климат формируют биотоп. Растения, рыбы, микроорганизмы и птицы образуют биоценоз. Происходит круговорот веществ и энергии: растения используют солнечный свет, рыбы потребляют растения и микроорганизмы, разлагающие вещества возвращают их в воду и почву.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Суть: экосистемы поддерживают жизнь на планете благодаря постоянному обмену веществ и энергии, саморегуляции и взаимодействию своих компонентов.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995DA7-C7A5-4A5B-92F7-F7D1C546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015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cosystem of pond vector illustration 18892001 Vector Art at Vecteezy">
            <a:extLst>
              <a:ext uri="{FF2B5EF4-FFF2-40B4-BE49-F238E27FC236}">
                <a16:creationId xmlns:a16="http://schemas.microsoft.com/office/drawing/2014/main" id="{8BCCBFD8-6D3F-49DF-849B-86FE422D2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488" y="-27384"/>
            <a:ext cx="9217022" cy="691276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8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 descr="Title 1">
            <a:extLst>
              <a:ext uri="{FF2B5EF4-FFF2-40B4-BE49-F238E27FC236}">
                <a16:creationId xmlns:a16="http://schemas.microsoft.com/office/drawing/2014/main" id="{E5909C6F-B0DA-BD4B-4555-620F31B0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0515600" cy="484188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СВОЙСТВА ЭКОСИСТЕМ</a:t>
            </a:r>
          </a:p>
        </p:txBody>
      </p:sp>
      <p:sp>
        <p:nvSpPr>
          <p:cNvPr id="21511" name="Text Box 7" descr="TextBox 9">
            <a:extLst>
              <a:ext uri="{FF2B5EF4-FFF2-40B4-BE49-F238E27FC236}">
                <a16:creationId xmlns:a16="http://schemas.microsoft.com/office/drawing/2014/main" id="{C52DD3CF-4205-97E2-F0B8-C1DAE94F3D08}"/>
              </a:ext>
            </a:extLst>
          </p:cNvPr>
          <p:cNvSpPr txBox="1">
            <a:spLocks/>
          </p:cNvSpPr>
          <p:nvPr/>
        </p:nvSpPr>
        <p:spPr bwMode="auto">
          <a:xfrm>
            <a:off x="545621" y="879228"/>
            <a:ext cx="11167003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Экосистемы — это живые сообщества, где всё взаимосвязано и постоянно движется. Их свойства делают их по-настоящему удивительными: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0736C87-F3FA-49D4-8E62-60DB89846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367161"/>
              </p:ext>
            </p:extLst>
          </p:nvPr>
        </p:nvGraphicFramePr>
        <p:xfrm>
          <a:off x="617629" y="1751262"/>
          <a:ext cx="11167003" cy="499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 descr="Title 1">
            <a:extLst>
              <a:ext uri="{FF2B5EF4-FFF2-40B4-BE49-F238E27FC236}">
                <a16:creationId xmlns:a16="http://schemas.microsoft.com/office/drawing/2014/main" id="{BE5BA524-A5E4-6AAE-1E3E-D18B525C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281063"/>
            <a:ext cx="6912768" cy="447675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СХОДСТВА И РАЗЛИЧИЯ ГЕОСИСТЕМ И ЭКОСИСТЕМ</a:t>
            </a:r>
          </a:p>
        </p:txBody>
      </p:sp>
      <p:sp>
        <p:nvSpPr>
          <p:cNvPr id="25604" name="Text Box 4" descr="TextBox 6">
            <a:extLst>
              <a:ext uri="{FF2B5EF4-FFF2-40B4-BE49-F238E27FC236}">
                <a16:creationId xmlns:a16="http://schemas.microsoft.com/office/drawing/2014/main" id="{D3FCDE91-8E13-2EA3-C50B-8C8A5E2F60AB}"/>
              </a:ext>
            </a:extLst>
          </p:cNvPr>
          <p:cNvSpPr txBox="1">
            <a:spLocks/>
          </p:cNvSpPr>
          <p:nvPr/>
        </p:nvSpPr>
        <p:spPr bwMode="auto">
          <a:xfrm>
            <a:off x="263351" y="718923"/>
            <a:ext cx="5760631" cy="585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Геосистемы</a:t>
            </a:r>
          </a:p>
          <a:p>
            <a:pPr marL="0" indent="0"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Основной фокус — включают все природные компоненты: почву, воду, воздух, рельеф, климат и растительность.</a:t>
            </a:r>
          </a:p>
          <a:p>
            <a:pPr marL="0" indent="0"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Масштаб — имеют четкие границы, определяемые территориальным комплексом или ландшафтом.</a:t>
            </a:r>
          </a:p>
          <a:p>
            <a:pPr marL="0" indent="0"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Центр —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полицентрична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все элементы равноправны, нет единственного доминирующего компонента.</a:t>
            </a:r>
          </a:p>
          <a:p>
            <a:pPr marL="0" indent="0"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Объект изучения — пространственные связи между компонентами природы, их структура и взаимодействие.</a:t>
            </a:r>
          </a:p>
          <a:p>
            <a:pPr marL="0" indent="0" algn="just" ea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Пример — ландшафт, природно-территориальный комплекс (ПТК).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AF1A9-5AE3-46A9-822C-B1272F6431EF}"/>
              </a:ext>
            </a:extLst>
          </p:cNvPr>
          <p:cNvSpPr txBox="1"/>
          <p:nvPr/>
        </p:nvSpPr>
        <p:spPr>
          <a:xfrm>
            <a:off x="6186771" y="752872"/>
            <a:ext cx="5669865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Экосистемы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Основной фокус — биологические взаимодействия между живыми организмами и их средой.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ru-RU" alt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Масштаб — может быть любой: от маленькой лужи до огромного лесного массива.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Центр —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биоцентрична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внимание сосредоточено на живых организмах.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ru-RU" alt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Объект изучения — трофические связи: кто кого ест, кто чем питается, как организмы обмениваются веществом и энергией.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Пример — озеро, лес, биом.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7E8DDAE-DFCB-42C4-AE64-6A736CC17120}"/>
              </a:ext>
            </a:extLst>
          </p:cNvPr>
          <p:cNvCxnSpPr/>
          <p:nvPr/>
        </p:nvCxnSpPr>
        <p:spPr bwMode="auto">
          <a:xfrm>
            <a:off x="6096000" y="1340768"/>
            <a:ext cx="0" cy="4824536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 descr="Title 1">
            <a:extLst>
              <a:ext uri="{FF2B5EF4-FFF2-40B4-BE49-F238E27FC236}">
                <a16:creationId xmlns:a16="http://schemas.microsoft.com/office/drawing/2014/main" id="{0785D26E-F788-B245-9A26-87051BA3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38" y="332656"/>
            <a:ext cx="10515600" cy="315913"/>
          </a:xfrm>
        </p:spPr>
        <p:txBody>
          <a:bodyPr/>
          <a:lstStyle/>
          <a:p>
            <a:pPr defTabSz="730250"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ВЗАИМОСВЯЗЬ ГЕОСИСТЕМ И ЭКОСИСТЕМ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291B34D8-17B6-1BC4-35E4-25DDECE6408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6238" y="648569"/>
            <a:ext cx="9048154" cy="2593975"/>
          </a:xfrm>
        </p:spPr>
        <p:txBody>
          <a:bodyPr/>
          <a:lstStyle/>
          <a:p>
            <a:pPr marL="0" indent="0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Геосистемы и экосистемы — это две стороны одной природной 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реальности, тесно связанные между собой:</a:t>
            </a:r>
          </a:p>
          <a:p>
            <a:pPr marL="0" indent="0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Обе системы открытые: они постоянно обмениваются веществом, 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энергией и информацией с окружающей средой.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Взаимосвязь компонентов: биотические (живые организмы) и абиотические (почва, вода, воздух, рельеф) элементы влияют друг на друга. Например, изменение климата в геосистеме напрямую отражается на составе и поведении биоценоза.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Потоки вещества и энергии: через экосистему проходят круговороты воды, углерода, питательных веществ и энергия солнечного света, которая поддерживает жизнь.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Влияние изменений: любые трансформации в геосистеме (эрозия, осушение, изменение русла реки) отражаются на экосистемах; аналогично, изменения в экосистемах (сокращение популяций растений и животных) влияют на геосистему..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104591-2725-4B23-BBD5-B378A020C4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60648"/>
            <a:ext cx="395515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4AD6D8-E399-4F59-99D2-C67B30149C4D}"/>
              </a:ext>
            </a:extLst>
          </p:cNvPr>
          <p:cNvSpPr txBox="1"/>
          <p:nvPr/>
        </p:nvSpPr>
        <p:spPr>
          <a:xfrm>
            <a:off x="7932712" y="1883738"/>
            <a:ext cx="39551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геосистемы (А) и экосистемы (Б): 1 — абиотические компоненты; 2 — биота; 3 — взаимосвязи между компонентами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 descr="Title 1">
            <a:extLst>
              <a:ext uri="{FF2B5EF4-FFF2-40B4-BE49-F238E27FC236}">
                <a16:creationId xmlns:a16="http://schemas.microsoft.com/office/drawing/2014/main" id="{E8B635BE-21D9-7D49-DC3B-52C3BB2B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15" y="393899"/>
            <a:ext cx="6845300" cy="517525"/>
          </a:xfrm>
        </p:spPr>
        <p:txBody>
          <a:bodyPr/>
          <a:lstStyle/>
          <a:p>
            <a:pPr algn="just" eaLnBrk="1">
              <a:lnSpc>
                <a:spcPct val="150000"/>
              </a:lnSpc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ЗАКЛЮЧЕНИЕ</a:t>
            </a:r>
          </a:p>
        </p:txBody>
      </p:sp>
      <p:sp>
        <p:nvSpPr>
          <p:cNvPr id="12" name="Text Box 2" descr="TextBox 4">
            <a:extLst>
              <a:ext uri="{FF2B5EF4-FFF2-40B4-BE49-F238E27FC236}">
                <a16:creationId xmlns:a16="http://schemas.microsoft.com/office/drawing/2014/main" id="{833B9D23-C107-4D06-9E31-20408DE6D2A7}"/>
              </a:ext>
            </a:extLst>
          </p:cNvPr>
          <p:cNvSpPr txBox="1">
            <a:spLocks/>
          </p:cNvSpPr>
          <p:nvPr/>
        </p:nvSpPr>
        <p:spPr bwMode="auto">
          <a:xfrm>
            <a:off x="792435" y="1268760"/>
            <a:ext cx="8606555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Экосистемы и геосистемы — два взаимодополняющих уровня организации природы.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Экосистемы — живые, динамичные сообщества, где каждый организм и каждый поток энергии играют важную роль.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Геосистемы — пространственные природные комплексы, объединяющие все компоненты природы в целостные структуры.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Взаимосвязь этих систем позволяет понять, как природа сохраняет равновесие, адаптируется к изменениям и поддерживает жизнь на планете. изучение экосистем и геосистем вместе даёт полное представление о природных процессах и является ключом к устойчивому развитию и охране окружающей среды.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 descr="TextBox 4">
            <a:extLst>
              <a:ext uri="{FF2B5EF4-FFF2-40B4-BE49-F238E27FC236}">
                <a16:creationId xmlns:a16="http://schemas.microsoft.com/office/drawing/2014/main" id="{F1B12132-D877-A66A-9CA6-852035EFA7BF}"/>
              </a:ext>
            </a:extLst>
          </p:cNvPr>
          <p:cNvSpPr txBox="1">
            <a:spLocks/>
          </p:cNvSpPr>
          <p:nvPr/>
        </p:nvSpPr>
        <p:spPr bwMode="auto">
          <a:xfrm>
            <a:off x="395288" y="780256"/>
            <a:ext cx="6102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Основная литература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EF8AADA-F2EA-30EC-3E74-5AD8DBFA5E63}"/>
              </a:ext>
            </a:extLst>
          </p:cNvPr>
          <p:cNvSpPr txBox="1"/>
          <p:nvPr/>
        </p:nvSpPr>
        <p:spPr>
          <a:xfrm>
            <a:off x="400671" y="422223"/>
            <a:ext cx="5611346" cy="51440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2160"/>
              </a:lnSpc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СПИСОК ИСПОЛЬЗОВАННОЙ ЛИТЕРАТУРЫ</a:t>
            </a:r>
            <a:endParaRPr lang="kk-KZ" sz="2000" b="1" noProof="0" dirty="0">
              <a:solidFill>
                <a:srgbClr val="00206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8ACB7A-F720-4019-9C9D-5E8B872A922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7312" y="1089392"/>
            <a:ext cx="1167737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Гальцова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В.В., 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Практикум по водной экологии и мониторингу состояния водных экосистем.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СПб.: изд-во «Наука», 2007. — 364 с.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Дедю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И.И.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Экологический энциклопедический словарь.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— Кишинев, 1990. — 406 с.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Диагностика и прогноз состояния водных экосистем.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// Проблемы эколого-географической оценки состояния природной среды. — СПб., 1995, с. 72–91.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Интегральная оценка экологического состояния и качества природной и </a:t>
            </a: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антропогеннотрансформированной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среды.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// Успехи современного естествознания, 2007, № 8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Прикладная экология в системе высшего географического и экологического образования.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// Актуальные проблемы геоэкологии. «Методологические, теоретические и региональные вопросы геоэкологии». Часть I. — Тверь, 2002, с. 34–35.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Прикладная экология в системе высшего географического и гидрометеорологического образования.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// Вопросы прикладной экологии. Сборник научных трудов РГГМУ. — СПб.: РГГМУ, 2002, с. 90–96.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Что такое экологическая оценка и как построить интегральный показатель состояния природной или </a:t>
            </a: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антропогенно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-трансформированной экосистемы.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// Вопросы прикладной экологии. Сборник научных трудов РГГМУ. — СПб.: РГГМУ, 2002, с. 23–30.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 Эколого-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географичекая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оценка состояния внутренних водоемов.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Автореф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докт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дисс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 — СПб., 2000. — 38 с.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Дмитриев В.В., Жиров А.И., Ласточкин А.Н. Прикладная экология. — М.: Издательский центр «Академия», 2008. — 608 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 descr="Title 1">
            <a:extLst>
              <a:ext uri="{FF2B5EF4-FFF2-40B4-BE49-F238E27FC236}">
                <a16:creationId xmlns:a16="http://schemas.microsoft.com/office/drawing/2014/main" id="{A32B5796-F446-646E-5095-1015B6D59E90}"/>
              </a:ext>
            </a:extLst>
          </p:cNvPr>
          <p:cNvSpPr txBox="1">
            <a:spLocks/>
          </p:cNvSpPr>
          <p:nvPr/>
        </p:nvSpPr>
        <p:spPr bwMode="auto">
          <a:xfrm>
            <a:off x="580828" y="2204864"/>
            <a:ext cx="5149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ЦЕЛЬ ЛЕКЦИИ</a:t>
            </a:r>
          </a:p>
        </p:txBody>
      </p:sp>
      <p:sp>
        <p:nvSpPr>
          <p:cNvPr id="2" name="Text Box 2" descr="TextBox 3">
            <a:extLst>
              <a:ext uri="{FF2B5EF4-FFF2-40B4-BE49-F238E27FC236}">
                <a16:creationId xmlns:a16="http://schemas.microsoft.com/office/drawing/2014/main" id="{1184C918-C789-D0BA-7E3E-3005F3F4AC39}"/>
              </a:ext>
            </a:extLst>
          </p:cNvPr>
          <p:cNvSpPr txBox="1">
            <a:spLocks/>
          </p:cNvSpPr>
          <p:nvPr/>
        </p:nvSpPr>
        <p:spPr bwMode="auto">
          <a:xfrm>
            <a:off x="580828" y="2492896"/>
            <a:ext cx="6219825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Показать общность и отличия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-и экосистем.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 descr="Title 1">
            <a:extLst>
              <a:ext uri="{FF2B5EF4-FFF2-40B4-BE49-F238E27FC236}">
                <a16:creationId xmlns:a16="http://schemas.microsoft.com/office/drawing/2014/main" id="{0A2DF5F9-8915-A727-E278-C8A4916A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554162"/>
            <a:ext cx="5241925" cy="461963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ПЛАН ЛЕКЦИИ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E37F5777-F793-806B-0C0A-B781CC9C04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41837" y="2016125"/>
            <a:ext cx="6488112" cy="2824163"/>
          </a:xfrm>
        </p:spPr>
        <p:txBody>
          <a:bodyPr/>
          <a:lstStyle/>
          <a:p>
            <a:pPr marL="0" indent="0" algn="just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это форма существования материальных систем в пределах географической оболочки</a:t>
            </a:r>
          </a:p>
          <a:p>
            <a:pPr marL="0" indent="0" algn="just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 Геосистемы как  природные территориальные комплексы в географии.</a:t>
            </a:r>
          </a:p>
          <a:p>
            <a:pPr marL="0" indent="0" algn="just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3. Структура и свойства  геосистем.</a:t>
            </a:r>
          </a:p>
          <a:p>
            <a:pPr marL="0" indent="0" algn="just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4. Природные системы – экосистемы.</a:t>
            </a:r>
          </a:p>
          <a:p>
            <a:pPr marL="0" indent="0" algn="just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5. Сходство и различие между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и экосистемами.</a:t>
            </a:r>
          </a:p>
          <a:p>
            <a:pPr marL="0" indent="0" eaLnBrk="1">
              <a:lnSpc>
                <a:spcPct val="160000"/>
              </a:lnSpc>
              <a:spcBef>
                <a:spcPct val="0"/>
              </a:spcBef>
              <a:buNone/>
            </a:pPr>
            <a:endParaRPr lang="ru-RU" alt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1">
            <a:extLst>
              <a:ext uri="{FF2B5EF4-FFF2-40B4-BE49-F238E27FC236}">
                <a16:creationId xmlns:a16="http://schemas.microsoft.com/office/drawing/2014/main" id="{FA406AD9-2D27-F669-FE63-DBEEB0D0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3" y="565943"/>
            <a:ext cx="7397750" cy="595313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ПОНЯТИЕ ГЕОПРОСТРАНСТВА 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10BB6D2E-D02B-B7E2-EA95-55B4B203CFA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6733" y="1052736"/>
            <a:ext cx="7215188" cy="2114550"/>
          </a:xfrm>
        </p:spPr>
        <p:txBody>
          <a:bodyPr/>
          <a:lstStyle/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форма существования природных систем в пределах географической оболочки Земли.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Это совокупность природных, социальных и техногенных объектов, расположенных на поверхности планеты и взаимодействующих между собой.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основе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геопространства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лежат: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размещение объектов — их положение в пространстве;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…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координаты — определяют точное местоположение;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взаимосвязи — обмен веществом, энергией и информацией между элементами.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это основа для формирования геосистем разных уровней: от локальных до глобальных.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CC15BF-004D-4C5A-9C0E-EDE48001891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116632"/>
            <a:ext cx="33242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4327FB-AE35-4C82-971A-4A16B89531E2}"/>
              </a:ext>
            </a:extLst>
          </p:cNvPr>
          <p:cNvSpPr txBox="1"/>
          <p:nvPr/>
        </p:nvSpPr>
        <p:spPr>
          <a:xfrm>
            <a:off x="8976320" y="602128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Схема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геопространства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 descr="Title 1">
            <a:extLst>
              <a:ext uri="{FF2B5EF4-FFF2-40B4-BE49-F238E27FC236}">
                <a16:creationId xmlns:a16="http://schemas.microsoft.com/office/drawing/2014/main" id="{AC05601C-709D-B9CB-3DE0-C348A36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88"/>
            <a:ext cx="10515600" cy="452437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ГЕОГРАФИЧЕСКАЯ ОБОЛОЧКА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ACF31F60-CD3A-4C1A-BAED-8131A410D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1944" y="1534479"/>
            <a:ext cx="6265912" cy="4351337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Географическая оболочка — крупнейшая природная система Земли, в которой взаимодействуют все сферы: литосфера, атмосфера, гидросфера и биосфера.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Она представляет собой целостную, открытую и динамичную систему.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Главная особенность — взаимодействие природных компонентов и непрерывный обмен веществом и энергией.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Географическая оболочка — среда существования жизни и основа для деятельности человека.</a:t>
            </a:r>
          </a:p>
        </p:txBody>
      </p:sp>
      <p:sp>
        <p:nvSpPr>
          <p:cNvPr id="3" name="AutoShape 2" descr="географическая оболочка">
            <a:extLst>
              <a:ext uri="{FF2B5EF4-FFF2-40B4-BE49-F238E27FC236}">
                <a16:creationId xmlns:a16="http://schemas.microsoft.com/office/drawing/2014/main" id="{EF84996F-C9F8-4101-A448-79785490DE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888704" cy="2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26796-0300-419B-A03E-60F830456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8"/>
          <a:stretch/>
        </p:blipFill>
        <p:spPr>
          <a:xfrm>
            <a:off x="311076" y="1815627"/>
            <a:ext cx="4994211" cy="37890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6787CE-542C-4617-97F6-D30D9ADF4B6B}"/>
              </a:ext>
            </a:extLst>
          </p:cNvPr>
          <p:cNvSpPr txBox="1"/>
          <p:nvPr/>
        </p:nvSpPr>
        <p:spPr>
          <a:xfrm>
            <a:off x="722063" y="560466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Связи компонентов географической оболочки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 descr="Title 1">
            <a:extLst>
              <a:ext uri="{FF2B5EF4-FFF2-40B4-BE49-F238E27FC236}">
                <a16:creationId xmlns:a16="http://schemas.microsoft.com/office/drawing/2014/main" id="{FB8D620D-5D75-E4AC-85F3-B36E0DAE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148"/>
            <a:ext cx="10515600" cy="1325563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ПОНЯТИЕ ГЕОСИСТЕМЫ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A7D3BCFC-B270-424D-6A3F-C618C6DB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832" y="1253330"/>
            <a:ext cx="5329808" cy="4351337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Геосистема — это природно-территориальный комплекс (ПТК), представляющий собой совокупность взаимосвязанных компонентов природы — рельефа, климата, вод, почв, растительности и животного мира.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Основное свойство геосистемы — взаимодействие и взаимозависимость всех её элементов.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Каждая геосистема характеризуется определённым пространственным положением, структурой, динамикой и уровнем организации.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30F0620-74FA-46D1-8D26-A0050BB9E3B5}"/>
              </a:ext>
            </a:extLst>
          </p:cNvPr>
          <p:cNvSpPr/>
          <p:nvPr/>
        </p:nvSpPr>
        <p:spPr bwMode="auto">
          <a:xfrm>
            <a:off x="8328248" y="3169324"/>
            <a:ext cx="2016224" cy="5193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ГЕОСИСТЕМА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A8FEB58-D507-4B34-8DE6-8C3F8E764E7A}"/>
              </a:ext>
            </a:extLst>
          </p:cNvPr>
          <p:cNvSpPr/>
          <p:nvPr/>
        </p:nvSpPr>
        <p:spPr bwMode="auto">
          <a:xfrm>
            <a:off x="6490568" y="3849766"/>
            <a:ext cx="1728192" cy="90886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РАСТИТЕЛЬНОСТЬ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072780F-53BD-412B-B5C1-A6B5C97DB517}"/>
              </a:ext>
            </a:extLst>
          </p:cNvPr>
          <p:cNvSpPr/>
          <p:nvPr/>
        </p:nvSpPr>
        <p:spPr bwMode="auto">
          <a:xfrm>
            <a:off x="10344472" y="4044523"/>
            <a:ext cx="1728192" cy="51935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   ВОДА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11183B7-644A-454B-B052-3BF0FAE49675}"/>
              </a:ext>
            </a:extLst>
          </p:cNvPr>
          <p:cNvSpPr/>
          <p:nvPr/>
        </p:nvSpPr>
        <p:spPr bwMode="auto">
          <a:xfrm>
            <a:off x="6600056" y="1948431"/>
            <a:ext cx="1872208" cy="90886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ea typeface="Calibri" pitchFamily="34" charset="0"/>
              </a:rPr>
              <a:t>ЖИВОТНЫЙ МИР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0988293-22BF-43C6-869C-F16A9F9F19A2}"/>
              </a:ext>
            </a:extLst>
          </p:cNvPr>
          <p:cNvSpPr/>
          <p:nvPr/>
        </p:nvSpPr>
        <p:spPr bwMode="auto">
          <a:xfrm>
            <a:off x="10344472" y="2149225"/>
            <a:ext cx="1728192" cy="51935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КЛИМАТ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4B206F7-4F95-4625-9E2F-900DB39C9CA9}"/>
              </a:ext>
            </a:extLst>
          </p:cNvPr>
          <p:cNvSpPr/>
          <p:nvPr/>
        </p:nvSpPr>
        <p:spPr bwMode="auto">
          <a:xfrm>
            <a:off x="8472264" y="1405071"/>
            <a:ext cx="1728192" cy="51935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 РЕЛЬЕФ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E863D68-11DC-4227-B8AB-8260A3E72068}"/>
              </a:ext>
            </a:extLst>
          </p:cNvPr>
          <p:cNvSpPr/>
          <p:nvPr/>
        </p:nvSpPr>
        <p:spPr bwMode="auto">
          <a:xfrm>
            <a:off x="8472264" y="4889350"/>
            <a:ext cx="1728192" cy="519351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   ПОЧВА</a:t>
            </a:r>
          </a:p>
        </p:txBody>
      </p:sp>
      <p:sp>
        <p:nvSpPr>
          <p:cNvPr id="8" name="Стрелка: влево-вправо 7">
            <a:extLst>
              <a:ext uri="{FF2B5EF4-FFF2-40B4-BE49-F238E27FC236}">
                <a16:creationId xmlns:a16="http://schemas.microsoft.com/office/drawing/2014/main" id="{AECC1A8C-07DA-4612-9250-07DF93924FAE}"/>
              </a:ext>
            </a:extLst>
          </p:cNvPr>
          <p:cNvSpPr/>
          <p:nvPr/>
        </p:nvSpPr>
        <p:spPr bwMode="auto">
          <a:xfrm rot="19736583">
            <a:off x="7985151" y="1751628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EBA27509-E882-4927-80C0-821FEC765317}"/>
              </a:ext>
            </a:extLst>
          </p:cNvPr>
          <p:cNvSpPr/>
          <p:nvPr/>
        </p:nvSpPr>
        <p:spPr bwMode="auto">
          <a:xfrm rot="19736583">
            <a:off x="10289406" y="4737498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ADBAAF75-5E82-4495-8F24-85E20FA07E0F}"/>
              </a:ext>
            </a:extLst>
          </p:cNvPr>
          <p:cNvSpPr/>
          <p:nvPr/>
        </p:nvSpPr>
        <p:spPr bwMode="auto">
          <a:xfrm rot="16200000">
            <a:off x="7121055" y="3355502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A44809BC-0B0F-4F34-854C-D0DA17497CE4}"/>
              </a:ext>
            </a:extLst>
          </p:cNvPr>
          <p:cNvSpPr/>
          <p:nvPr/>
        </p:nvSpPr>
        <p:spPr bwMode="auto">
          <a:xfrm rot="16200000">
            <a:off x="11038335" y="3353269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63D039E9-70BE-4CD4-971D-57FE879D90D6}"/>
              </a:ext>
            </a:extLst>
          </p:cNvPr>
          <p:cNvSpPr/>
          <p:nvPr/>
        </p:nvSpPr>
        <p:spPr bwMode="auto">
          <a:xfrm rot="12201619">
            <a:off x="10451295" y="1851132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87658E8E-83CB-4B0A-B9EF-B8DC0D86A199}"/>
              </a:ext>
            </a:extLst>
          </p:cNvPr>
          <p:cNvSpPr/>
          <p:nvPr/>
        </p:nvSpPr>
        <p:spPr bwMode="auto">
          <a:xfrm rot="12201619">
            <a:off x="7733266" y="4872460"/>
            <a:ext cx="467218" cy="92224"/>
          </a:xfrm>
          <a:prstGeom prst="leftRightArrow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7061ACC-F807-44BB-9BD0-718298A856BA}"/>
              </a:ext>
            </a:extLst>
          </p:cNvPr>
          <p:cNvCxnSpPr/>
          <p:nvPr/>
        </p:nvCxnSpPr>
        <p:spPr bwMode="auto">
          <a:xfrm flipV="1">
            <a:off x="9336360" y="2149225"/>
            <a:ext cx="0" cy="84772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1E30A78-58F1-4F55-8349-D22310D2CA92}"/>
              </a:ext>
            </a:extLst>
          </p:cNvPr>
          <p:cNvCxnSpPr/>
          <p:nvPr/>
        </p:nvCxnSpPr>
        <p:spPr bwMode="auto">
          <a:xfrm flipV="1">
            <a:off x="10200456" y="2668576"/>
            <a:ext cx="251704" cy="497196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1CACAA6-4D20-4DBE-8056-4C756BE8485D}"/>
              </a:ext>
            </a:extLst>
          </p:cNvPr>
          <p:cNvCxnSpPr/>
          <p:nvPr/>
        </p:nvCxnSpPr>
        <p:spPr bwMode="auto">
          <a:xfrm flipH="1" flipV="1">
            <a:off x="8233906" y="2761084"/>
            <a:ext cx="343235" cy="441577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3893882-CAEE-492E-B314-721020FFBFCA}"/>
              </a:ext>
            </a:extLst>
          </p:cNvPr>
          <p:cNvCxnSpPr/>
          <p:nvPr/>
        </p:nvCxnSpPr>
        <p:spPr bwMode="auto">
          <a:xfrm>
            <a:off x="9336360" y="3849766"/>
            <a:ext cx="0" cy="773825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60AE516-334A-4D86-BEA5-D15AA31216B7}"/>
              </a:ext>
            </a:extLst>
          </p:cNvPr>
          <p:cNvCxnSpPr/>
          <p:nvPr/>
        </p:nvCxnSpPr>
        <p:spPr bwMode="auto">
          <a:xfrm flipH="1">
            <a:off x="8112224" y="3632990"/>
            <a:ext cx="360040" cy="300066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2C849FD-791A-4572-92BE-11BAD2667A4E}"/>
              </a:ext>
            </a:extLst>
          </p:cNvPr>
          <p:cNvCxnSpPr/>
          <p:nvPr/>
        </p:nvCxnSpPr>
        <p:spPr bwMode="auto">
          <a:xfrm>
            <a:off x="10200456" y="3632990"/>
            <a:ext cx="322559" cy="300066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EABFC0E-13B3-452F-83F4-FECAC92D8ED4}"/>
              </a:ext>
            </a:extLst>
          </p:cNvPr>
          <p:cNvSpPr txBox="1"/>
          <p:nvPr/>
        </p:nvSpPr>
        <p:spPr>
          <a:xfrm>
            <a:off x="6888088" y="556671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Структура геосистемы и взаимодействие компонентов.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 descr="Title 1">
            <a:extLst>
              <a:ext uri="{FF2B5EF4-FFF2-40B4-BE49-F238E27FC236}">
                <a16:creationId xmlns:a16="http://schemas.microsoft.com/office/drawing/2014/main" id="{108C70BB-E8A4-ADAB-05F0-7A149F51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587375"/>
            <a:ext cx="10515600" cy="549275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СВОЙСТВА ГЕОСИСТЕМ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2B7199F3-809F-CB27-0DE5-654542B589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96604" y="1109349"/>
            <a:ext cx="5929795" cy="4302125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Геосистемы обладают рядом свойств, определяющих их структуру и функционирование: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Целостность — все компоненты взаимосвязаны и образуют единую систему.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Открытость — обмен веществом и энергией с окружающей средой.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Структурность — наличие вертикальной (ярусной) и горизонтальной (латеральной) организации.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Функционирование — осуществляется через природные круговороты: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влагооборот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обмен воздуха,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миграцию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твёрдых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масс, биогеохимические циклы.</a:t>
            </a:r>
          </a:p>
        </p:txBody>
      </p:sp>
      <p:pic>
        <p:nvPicPr>
          <p:cNvPr id="2052" name="Picture 4" descr="Смена экосистем - презентация онлайн">
            <a:extLst>
              <a:ext uri="{FF2B5EF4-FFF2-40B4-BE49-F238E27FC236}">
                <a16:creationId xmlns:a16="http://schemas.microsoft.com/office/drawing/2014/main" id="{3A059907-4044-449F-84C2-AFB1CE78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2" y="1700808"/>
            <a:ext cx="5744133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 descr="Title 1">
            <a:extLst>
              <a:ext uri="{FF2B5EF4-FFF2-40B4-BE49-F238E27FC236}">
                <a16:creationId xmlns:a16="http://schemas.microsoft.com/office/drawing/2014/main" id="{C6F43611-B655-1D2F-1770-F49D685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9081"/>
            <a:ext cx="10515600" cy="1325562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УСТОЙЧИВОСТЬ И ИЗМЕНЧИВОСТЬ ГЕОСИСТЕМ</a:t>
            </a:r>
            <a:endParaRPr lang="ru-RU" altLang="en-US" sz="1400" b="1" dirty="0">
              <a:solidFill>
                <a:srgbClr val="002060"/>
              </a:solidFill>
              <a:latin typeface="Times Roman" charset="0"/>
              <a:sym typeface="Times Roman" charset="0"/>
            </a:endParaRP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6C25BA0B-E13E-E108-23DA-B849C218AD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9376" y="1124744"/>
            <a:ext cx="11060691" cy="4464496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Устойчивость геосистемы — это способность сохранять свою структуру и функциональные свойства при воздействии внешних или внутренних факторов. Проявляется через: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Инертность — способность сопротивляться изменениям.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Восстанавливаемость — возвращение к исходному состоянию после нарушений.</a:t>
            </a:r>
            <a:b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lang="ru-RU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..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Пластичность — способность перестраиваться без потери устойчивости.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Изменчивость геосистемы — это переход в новое состояние под влиянием природных и антропогенных факторов (изменение климата, вырубка лесов, урбанизация и др.).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Баланс между устойчивостью и изменчивостью обеспечивает динамическое равновесие природных систем.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148B75-EA9A-4C9B-8C2D-688BA3039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" r="1" b="13024"/>
          <a:stretch/>
        </p:blipFill>
        <p:spPr>
          <a:xfrm>
            <a:off x="1701894" y="5070099"/>
            <a:ext cx="8788212" cy="15244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 descr="Title 1">
            <a:extLst>
              <a:ext uri="{FF2B5EF4-FFF2-40B4-BE49-F238E27FC236}">
                <a16:creationId xmlns:a16="http://schemas.microsoft.com/office/drawing/2014/main" id="{5CA641F6-9C8D-6234-925C-8AB0CA90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17" y="620688"/>
            <a:ext cx="10515600" cy="581025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ЭКОСИСТЕМЫ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6CAF2544-200F-86DB-434C-767F9C2CB7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7917" y="1340768"/>
            <a:ext cx="5702099" cy="976313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Экосистема — это фундаментальная единица биосферы, объединяющая живые организмы и их окружающую среду, где происходит обмен веществом и энергией. 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Она состоит из двух основных компонентов: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Биоценоз — совокупность живых организмов (растения, животные, микроорганизмы), взаимодействующих между собой.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Биотоп — участок среды обитания с определёнными абиотическими условиями: почвой, водой, воздухом, климатом.</a:t>
            </a:r>
          </a:p>
        </p:txBody>
      </p:sp>
      <p:pic>
        <p:nvPicPr>
          <p:cNvPr id="3074" name="Picture 2" descr="44. Экосистема. Биогеоценоз: Понятие экосистемы и биогеоценоза">
            <a:extLst>
              <a:ext uri="{FF2B5EF4-FFF2-40B4-BE49-F238E27FC236}">
                <a16:creationId xmlns:a16="http://schemas.microsoft.com/office/drawing/2014/main" id="{AD4067C7-ED96-4138-ACA4-AADA89D0E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618"/>
          <a:stretch/>
        </p:blipFill>
        <p:spPr bwMode="auto">
          <a:xfrm>
            <a:off x="6312024" y="2060848"/>
            <a:ext cx="5702099" cy="36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Тема 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264D338FA56C4F8ECA6FAF29F4FE44" ma:contentTypeVersion="19" ma:contentTypeDescription="Создание документа." ma:contentTypeScope="" ma:versionID="a0a381f4cfe7b4cd356b8330d2afa5c6">
  <xsd:schema xmlns:xsd="http://www.w3.org/2001/XMLSchema" xmlns:xs="http://www.w3.org/2001/XMLSchema" xmlns:p="http://schemas.microsoft.com/office/2006/metadata/properties" xmlns:ns2="3d47a3de-53a7-48b3-ac38-f6b3d621ccce" xmlns:ns3="e4eb4272-7ffe-4e4b-9ef1-d0db381e3435" targetNamespace="http://schemas.microsoft.com/office/2006/metadata/properties" ma:root="true" ma:fieldsID="8e091c177a4e549702df729ce99613a4" ns2:_="" ns3:_="">
    <xsd:import namespace="3d47a3de-53a7-48b3-ac38-f6b3d621ccce"/>
    <xsd:import namespace="e4eb4272-7ffe-4e4b-9ef1-d0db381e3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7a3de-53a7-48b3-ac38-f6b3d621c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b4272-7ffe-4e4b-9ef1-d0db381e3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05531b-ebc3-414f-b19d-ce8b7c0c8b5a}" ma:internalName="TaxCatchAll" ma:showField="CatchAllData" ma:web="e4eb4272-7ffe-4e4b-9ef1-d0db381e3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5CE4FB-0002-4118-9EB9-A42B9E0BA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7a3de-53a7-48b3-ac38-f6b3d621ccce"/>
    <ds:schemaRef ds:uri="e4eb4272-7ffe-4e4b-9ef1-d0db381e3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14BBA-96B6-4F8B-88AC-A2D9ACF84C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2103</Words>
  <Application>Microsoft Office PowerPoint</Application>
  <PresentationFormat>Широкоэкранный</PresentationFormat>
  <Paragraphs>130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Roman</vt:lpstr>
      <vt:lpstr>Тема Office</vt:lpstr>
      <vt:lpstr>Презентация PowerPoint</vt:lpstr>
      <vt:lpstr>Презентация PowerPoint</vt:lpstr>
      <vt:lpstr>ПЛАН ЛЕКЦИИ</vt:lpstr>
      <vt:lpstr>ПОНЯТИЕ ГЕОПРОСТРАНСТВА </vt:lpstr>
      <vt:lpstr>ГЕОГРАФИЧЕСКАЯ ОБОЛОЧКА</vt:lpstr>
      <vt:lpstr>ПОНЯТИЕ ГЕОСИСТЕМЫ</vt:lpstr>
      <vt:lpstr>СВОЙСТВА ГЕОСИСТЕМ</vt:lpstr>
      <vt:lpstr>УСТОЙЧИВОСТЬ И ИЗМЕНЧИВОСТЬ ГЕОСИСТЕМ</vt:lpstr>
      <vt:lpstr>ЭКОСИСТЕМЫ</vt:lpstr>
      <vt:lpstr> .</vt:lpstr>
      <vt:lpstr> .</vt:lpstr>
      <vt:lpstr>Презентация PowerPoint</vt:lpstr>
      <vt:lpstr>СВОЙСТВА ЭКОСИСТЕМ</vt:lpstr>
      <vt:lpstr>СХОДСТВА И РАЗЛИЧИЯ ГЕОСИСТЕМ И ЭКОСИСТЕМ</vt:lpstr>
      <vt:lpstr>ВЗАИМОСВЯЗЬ ГЕОСИСТЕМ И ЭКОСИСТЕМ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Заитова Ясмин Тахирджоновна</dc:creator>
  <cp:lastModifiedBy>Заитова Ясмин Тахирджоновна</cp:lastModifiedBy>
  <cp:revision>2</cp:revision>
  <dcterms:created xsi:type="dcterms:W3CDTF">2025-10-22T15:18:19Z</dcterms:created>
  <dcterms:modified xsi:type="dcterms:W3CDTF">2025-10-22T16:36:33Z</dcterms:modified>
</cp:coreProperties>
</file>